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Roboto Mono" pitchFamily="2" charset="0"/>
      <p:regular r:id="rId18"/>
      <p:bold r:id="rId19"/>
      <p:italic r:id="rId20"/>
      <p:boldItalic r:id="rId21"/>
    </p:embeddedFont>
    <p:embeddedFont>
      <p:font typeface="Calibri" pitchFamily="34" charset="0"/>
      <p:regular r:id="rId22"/>
      <p:bold r:id="rId23"/>
      <p:italic r:id="rId24"/>
      <p:boldItalic r:id="rId25"/>
    </p:embeddedFont>
    <p:embeddedFont>
      <p:font typeface="Open Sans"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99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buSzPct val="25000"/>
                <a:buNone/>
              </a:pPr>
              <a:t>‹#›</a:t>
            </a:fld>
            <a:endParaRPr lang="e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153" name="Shape 1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pPr lvl="0" rtl="0">
                <a:spcBef>
                  <a:spcPts val="0"/>
                </a:spcBef>
                <a:buClr>
                  <a:srgbClr val="000000"/>
                </a:buClr>
                <a:buSzPct val="25000"/>
                <a:buFont typeface="Arial"/>
                <a:buNone/>
              </a:pPr>
              <a:t>1</a:t>
            </a:fld>
            <a:endParaRPr lang="e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we start to learn about coding, we want to learn about the environment and the tools that are often involved in our coding experience. </a:t>
            </a:r>
          </a:p>
          <a:p>
            <a:pPr lvl="0">
              <a:spcBef>
                <a:spcPts val="0"/>
              </a:spcBef>
              <a:buNone/>
            </a:pPr>
            <a:endParaRPr/>
          </a:p>
          <a:p>
            <a:pPr lvl="0">
              <a:spcBef>
                <a:spcPts val="0"/>
              </a:spcBef>
              <a:buNone/>
            </a:pPr>
            <a:r>
              <a:rPr lang="en"/>
              <a:t>Ask the students to talk about what a computer means to them? Do they use a computer in school? Do they use it to play? What do they use a computer for? </a:t>
            </a:r>
          </a:p>
          <a:p>
            <a:pPr lvl="0" rtl="0">
              <a:spcBef>
                <a:spcPts val="0"/>
              </a:spcBef>
              <a:buNone/>
            </a:pPr>
            <a:endParaRPr/>
          </a:p>
        </p:txBody>
      </p:sp>
      <p:sp>
        <p:nvSpPr>
          <p:cNvPr id="230" name="Shape 23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pPr lvl="0" rtl="0">
                <a:spcBef>
                  <a:spcPts val="0"/>
                </a:spcBef>
                <a:buClr>
                  <a:srgbClr val="000000"/>
                </a:buClr>
                <a:buSzPct val="25000"/>
                <a:buFont typeface="Arial"/>
                <a:buNone/>
              </a:pPr>
              <a:t>10</a:t>
            </a:fld>
            <a:endParaRPr lang="e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16000" marR="0" lvl="0" indent="-216000" algn="l" rtl="0">
              <a:lnSpc>
                <a:spcPct val="125000"/>
              </a:lnSpc>
              <a:spcBef>
                <a:spcPts val="0"/>
              </a:spcBef>
              <a:buSzPct val="25000"/>
              <a:buNone/>
            </a:pPr>
            <a:r>
              <a:rPr lang="en" b="0" i="0" u="none" strike="noStrike" cap="none">
                <a:solidFill>
                  <a:srgbClr val="000000"/>
                </a:solidFill>
                <a:latin typeface="Arial"/>
                <a:ea typeface="Arial"/>
                <a:cs typeface="Arial"/>
                <a:sym typeface="Arial"/>
              </a:rPr>
              <a:t>A  computer is made up of </a:t>
            </a:r>
          </a:p>
          <a:p>
            <a:pPr marL="216000" marR="0" lvl="0"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Hardware [physical]: such as memory, hard drive and processor – allows the computer to do something </a:t>
            </a:r>
          </a:p>
          <a:p>
            <a:pPr marL="673200" marR="0" lvl="1" indent="-165200" algn="l" rtl="0">
              <a:lnSpc>
                <a:spcPct val="125000"/>
              </a:lnSpc>
              <a:spcBef>
                <a:spcPts val="0"/>
              </a:spcBef>
              <a:buClr>
                <a:srgbClr val="000000"/>
              </a:buClr>
              <a:buSzPct val="100000"/>
              <a:buFont typeface="Arial"/>
              <a:buChar char="•"/>
            </a:pPr>
            <a:r>
              <a:rPr lang="en">
                <a:solidFill>
                  <a:srgbClr val="000000"/>
                </a:solidFill>
                <a:latin typeface="Arial"/>
                <a:ea typeface="Arial"/>
                <a:cs typeface="Arial"/>
                <a:sym typeface="Arial"/>
              </a:rPr>
              <a:t>(non computer </a:t>
            </a:r>
            <a:r>
              <a:rPr lang="en" b="0" i="0" u="none" strike="noStrike" cap="none">
                <a:solidFill>
                  <a:srgbClr val="000000"/>
                </a:solidFill>
                <a:latin typeface="Arial"/>
                <a:ea typeface="Arial"/>
                <a:cs typeface="Arial"/>
                <a:sym typeface="Arial"/>
              </a:rPr>
              <a:t>examples): </a:t>
            </a:r>
          </a:p>
          <a:p>
            <a:pPr marL="1130400" marR="0" lvl="2"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Soccer field, goal posts, ball and players</a:t>
            </a:r>
          </a:p>
          <a:p>
            <a:pPr marL="1130400" marR="0" lvl="2"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a piano</a:t>
            </a:r>
          </a:p>
          <a:p>
            <a:pPr marL="673200" marR="0" lvl="1" indent="-216000" algn="l" rtl="0">
              <a:lnSpc>
                <a:spcPct val="125000"/>
              </a:lnSpc>
              <a:spcBef>
                <a:spcPts val="0"/>
              </a:spcBef>
              <a:buClr>
                <a:schemeClr val="dk1"/>
              </a:buClr>
              <a:buSzPct val="166666"/>
              <a:buFont typeface="Calibri"/>
              <a:buNone/>
            </a:pPr>
            <a:endParaRPr b="0" i="0" u="none" strike="noStrike" cap="none">
              <a:solidFill>
                <a:srgbClr val="000000"/>
              </a:solidFill>
              <a:latin typeface="Arial"/>
              <a:ea typeface="Arial"/>
              <a:cs typeface="Arial"/>
              <a:sym typeface="Arial"/>
            </a:endParaRPr>
          </a:p>
          <a:p>
            <a:pPr marL="216000" marR="0" lvl="0"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Software gives instructions to the computer – how the computer does something </a:t>
            </a:r>
          </a:p>
          <a:p>
            <a:pPr marL="673200" marR="0" lvl="1" indent="-165200" algn="l" rtl="0">
              <a:lnSpc>
                <a:spcPct val="125000"/>
              </a:lnSpc>
              <a:spcBef>
                <a:spcPts val="0"/>
              </a:spcBef>
              <a:buClr>
                <a:srgbClr val="000000"/>
              </a:buClr>
              <a:buSzPct val="100000"/>
              <a:buFont typeface="Arial"/>
              <a:buChar char="•"/>
            </a:pPr>
            <a:r>
              <a:rPr lang="en">
                <a:solidFill>
                  <a:srgbClr val="000000"/>
                </a:solidFill>
                <a:latin typeface="Arial"/>
                <a:ea typeface="Arial"/>
                <a:cs typeface="Arial"/>
                <a:sym typeface="Arial"/>
              </a:rPr>
              <a:t>(non-computer e</a:t>
            </a:r>
            <a:r>
              <a:rPr lang="en" b="0" i="0" u="none" strike="noStrike" cap="none">
                <a:solidFill>
                  <a:srgbClr val="000000"/>
                </a:solidFill>
                <a:latin typeface="Arial"/>
                <a:ea typeface="Arial"/>
                <a:cs typeface="Arial"/>
                <a:sym typeface="Arial"/>
              </a:rPr>
              <a:t>xamples)</a:t>
            </a:r>
          </a:p>
          <a:p>
            <a:pPr marL="1130400" marR="0" lvl="2"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Pool: tell the swimmer when to start, when to stop, what stroke to use, when to breathe</a:t>
            </a:r>
          </a:p>
          <a:p>
            <a:pPr marL="1130400" marR="0" lvl="2"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Soccer: tell the players which position to play, how to kick the ball</a:t>
            </a:r>
          </a:p>
          <a:p>
            <a:pPr marL="1130400" marR="0" lvl="2" indent="-165200" algn="l" rtl="0">
              <a:lnSpc>
                <a:spcPct val="125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Sheet music: tells the pianist what to play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9" name="Shape 23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11</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7" name="Shape 24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16000" marR="0" lvl="0" indent="-216000" algn="l" rtl="0">
              <a:lnSpc>
                <a:spcPct val="100000"/>
              </a:lnSpc>
              <a:spcBef>
                <a:spcPts val="0"/>
              </a:spcBef>
              <a:buSzPct val="25000"/>
              <a:buNone/>
            </a:pPr>
            <a:r>
              <a:rPr lang="en" sz="1200" b="0" i="0" u="none" strike="noStrike" cap="none">
                <a:solidFill>
                  <a:srgbClr val="000000"/>
                </a:solidFill>
                <a:latin typeface="Arial"/>
                <a:ea typeface="Arial"/>
                <a:cs typeface="Arial"/>
                <a:sym typeface="Arial"/>
              </a:rPr>
              <a:t>Question to the audience: Name types of codes other than computer programming?</a:t>
            </a:r>
            <a:br>
              <a:rPr lang="en" sz="1200" b="0" i="0" u="none" strike="noStrike" cap="none">
                <a:solidFill>
                  <a:srgbClr val="000000"/>
                </a:solidFill>
                <a:latin typeface="Arial"/>
                <a:ea typeface="Arial"/>
                <a:cs typeface="Arial"/>
                <a:sym typeface="Arial"/>
              </a:rPr>
            </a:br>
            <a:endParaRPr lang="en"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 sz="1200" b="0" i="0" u="none" strike="noStrike" cap="none">
                <a:solidFill>
                  <a:srgbClr val="000000"/>
                </a:solidFill>
                <a:latin typeface="Arial"/>
                <a:ea typeface="Arial"/>
                <a:cs typeface="Arial"/>
                <a:sym typeface="Arial"/>
              </a:rPr>
              <a:t>Some answers</a:t>
            </a:r>
          </a:p>
          <a:p>
            <a:pPr marL="216000" marR="0" lvl="0" indent="-216000" algn="l" rtl="0">
              <a:lnSpc>
                <a:spcPct val="100000"/>
              </a:lnSpc>
              <a:spcBef>
                <a:spcPts val="0"/>
              </a:spcBef>
              <a:buClr>
                <a:srgbClr val="000000"/>
              </a:buClr>
              <a:buSzPct val="100000"/>
              <a:buFont typeface="Arial"/>
              <a:buChar char="-"/>
            </a:pPr>
            <a:r>
              <a:rPr lang="en" sz="1200" b="0" i="0" u="none" strike="noStrike" cap="none">
                <a:solidFill>
                  <a:srgbClr val="000000"/>
                </a:solidFill>
                <a:latin typeface="Arial"/>
                <a:ea typeface="Arial"/>
                <a:cs typeface="Arial"/>
                <a:sym typeface="Arial"/>
              </a:rPr>
              <a:t>Code of conduct</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Code of ethics</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Dress code</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Morse code</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Emoticons</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Facial expressions</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Languages (spoken, written, sign)</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Colour codes</a:t>
            </a:r>
          </a:p>
          <a:p>
            <a:pPr marL="216000" marR="0" lvl="0" indent="-216000" algn="l" rtl="0">
              <a:lnSpc>
                <a:spcPct val="100000"/>
              </a:lnSpc>
              <a:spcBef>
                <a:spcPts val="0"/>
              </a:spcBef>
              <a:buClr>
                <a:schemeClr val="dk1"/>
              </a:buClr>
              <a:buSzPct val="100000"/>
              <a:buFont typeface="Calibri"/>
              <a:buNone/>
            </a:pPr>
            <a:endParaRPr b="0" i="0" u="none" strike="noStrike" cap="none">
              <a:solidFill>
                <a:srgbClr val="000000"/>
              </a:solidFill>
              <a:latin typeface="Arial"/>
              <a:ea typeface="Arial"/>
              <a:cs typeface="Arial"/>
              <a:sym typeface="Arial"/>
            </a:endParaRPr>
          </a:p>
          <a:p>
            <a:pPr lvl="0" rtl="0">
              <a:lnSpc>
                <a:spcPct val="125000"/>
              </a:lnSpc>
              <a:spcBef>
                <a:spcPts val="0"/>
              </a:spcBef>
              <a:buClr>
                <a:schemeClr val="accent3"/>
              </a:buClr>
              <a:buSzPct val="91666"/>
              <a:buFont typeface="Arial"/>
              <a:buNone/>
            </a:pPr>
            <a:r>
              <a:rPr lang="en">
                <a:solidFill>
                  <a:srgbClr val="000000"/>
                </a:solidFill>
                <a:latin typeface="Arial"/>
                <a:ea typeface="Arial"/>
                <a:cs typeface="Arial"/>
                <a:sym typeface="Arial"/>
              </a:rPr>
              <a:t>The word code means many things to many people.  Secret codes, codes of conduct, codes that organize information, like colour coding, or codes that tell us what to do in a crisis. Humans seem to be built to code and de-code. If you’ve learned to read, learned basic math, learned a recipe, you’ve already developed some coding skills that you can transfer to the project of learning computer code. </a:t>
            </a:r>
          </a:p>
          <a:p>
            <a:pPr lvl="0" rtl="0">
              <a:lnSpc>
                <a:spcPct val="125000"/>
              </a:lnSpc>
              <a:spcBef>
                <a:spcPts val="0"/>
              </a:spcBef>
              <a:buClr>
                <a:schemeClr val="accent3"/>
              </a:buClr>
              <a:buSzPct val="78571"/>
              <a:buFont typeface="Arial"/>
              <a:buNone/>
            </a:pPr>
            <a:endParaRPr sz="1400">
              <a:solidFill>
                <a:schemeClr val="accent3"/>
              </a:solidFill>
              <a:latin typeface="Arial"/>
              <a:ea typeface="Arial"/>
              <a:cs typeface="Arial"/>
              <a:sym typeface="Arial"/>
            </a:endParaRPr>
          </a:p>
          <a:p>
            <a:pPr marL="216000" lvl="0" rtl="0">
              <a:spcBef>
                <a:spcPts val="0"/>
              </a:spcBef>
              <a:buClr>
                <a:schemeClr val="accent3"/>
              </a:buClr>
              <a:buSzPct val="25000"/>
              <a:buFont typeface="Arial"/>
              <a:buNone/>
            </a:pPr>
            <a:endParaRPr>
              <a:solidFill>
                <a:schemeClr val="accent3"/>
              </a:solidFill>
              <a:latin typeface="Arial"/>
              <a:ea typeface="Arial"/>
              <a:cs typeface="Arial"/>
              <a:sym typeface="Arial"/>
            </a:endParaRPr>
          </a:p>
          <a:p>
            <a:pPr marL="216000" lvl="0" rtl="0">
              <a:spcBef>
                <a:spcPts val="0"/>
              </a:spcBef>
              <a:buClr>
                <a:schemeClr val="accent3"/>
              </a:buClr>
              <a:buSzPct val="25000"/>
              <a:buFont typeface="Arial"/>
              <a:buNone/>
            </a:pPr>
            <a:endParaRPr>
              <a:solidFill>
                <a:schemeClr val="accent3"/>
              </a:solidFill>
              <a:latin typeface="Arial"/>
              <a:ea typeface="Arial"/>
              <a:cs typeface="Arial"/>
              <a:sym typeface="Arial"/>
            </a:endParaRPr>
          </a:p>
          <a:p>
            <a:pPr marL="216000" marR="0" lvl="0" indent="-216000" algn="l" rtl="0">
              <a:lnSpc>
                <a:spcPct val="100000"/>
              </a:lnSpc>
              <a:spcBef>
                <a:spcPts val="0"/>
              </a:spcBef>
              <a:buSzPct val="25000"/>
              <a:buNone/>
            </a:pPr>
            <a:endParaRPr>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 sz="1200" b="0" i="0" u="none" strike="noStrike" cap="none">
                <a:solidFill>
                  <a:srgbClr val="000000"/>
                </a:solidFill>
                <a:latin typeface="Arial"/>
                <a:ea typeface="Arial"/>
                <a:cs typeface="Arial"/>
                <a:sym typeface="Arial"/>
              </a:rPr>
              <a:t>So, you already know how to code, you are simply learning one more way to do it. </a:t>
            </a:r>
          </a:p>
          <a:p>
            <a:pPr marL="216000" marR="0" lvl="0" indent="-216000" algn="l" rtl="0">
              <a:lnSpc>
                <a:spcPct val="100000"/>
              </a:lnSpc>
              <a:spcBef>
                <a:spcPts val="0"/>
              </a:spcBef>
              <a:buSzPct val="25000"/>
              <a:buNone/>
            </a:pPr>
            <a:endParaRPr>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48" name="Shape 24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12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16000" lvl="0" rtl="0">
              <a:lnSpc>
                <a:spcPct val="125000"/>
              </a:lnSpc>
              <a:spcBef>
                <a:spcPts val="0"/>
              </a:spcBef>
              <a:buSzPct val="25000"/>
              <a:buNone/>
            </a:pPr>
            <a:endParaRPr>
              <a:solidFill>
                <a:srgbClr val="000000"/>
              </a:solidFill>
              <a:latin typeface="Arial"/>
              <a:ea typeface="Arial"/>
              <a:cs typeface="Arial"/>
              <a:sym typeface="Arial"/>
            </a:endParaRPr>
          </a:p>
          <a:p>
            <a:pPr lvl="0" rtl="0">
              <a:spcBef>
                <a:spcPts val="0"/>
              </a:spcBef>
              <a:buSzPct val="25000"/>
              <a:buNone/>
            </a:pPr>
            <a:r>
              <a:rPr lang="en">
                <a:solidFill>
                  <a:schemeClr val="accent3"/>
                </a:solidFill>
                <a:latin typeface="Arial"/>
                <a:ea typeface="Arial"/>
                <a:cs typeface="Arial"/>
                <a:sym typeface="Arial"/>
              </a:rPr>
              <a:t>Computer code might seem pretty complicated when you look at it, but basically this is what it is,  a way to tell computers what we want them to do.</a:t>
            </a:r>
            <a:br>
              <a:rPr lang="en">
                <a:solidFill>
                  <a:schemeClr val="accent3"/>
                </a:solidFill>
                <a:latin typeface="Arial"/>
                <a:ea typeface="Arial"/>
                <a:cs typeface="Arial"/>
                <a:sym typeface="Arial"/>
              </a:rPr>
            </a:br>
            <a:endParaRPr lang="en">
              <a:solidFill>
                <a:schemeClr val="accent3"/>
              </a:solidFill>
              <a:latin typeface="Arial"/>
              <a:ea typeface="Arial"/>
              <a:cs typeface="Arial"/>
              <a:sym typeface="Arial"/>
            </a:endParaRPr>
          </a:p>
          <a:p>
            <a:pPr lvl="0" rtl="0">
              <a:spcBef>
                <a:spcPts val="0"/>
              </a:spcBef>
              <a:buSzPct val="25000"/>
              <a:buNone/>
            </a:pPr>
            <a:endParaRPr>
              <a:solidFill>
                <a:srgbClr val="000000"/>
              </a:solidFill>
              <a:latin typeface="Arial"/>
              <a:ea typeface="Arial"/>
              <a:cs typeface="Arial"/>
              <a:sym typeface="Arial"/>
            </a:endParaRPr>
          </a:p>
          <a:p>
            <a:pPr marL="0" marR="0" lvl="0" indent="0" algn="l" rtl="0">
              <a:spcBef>
                <a:spcPts val="0"/>
              </a:spcBef>
              <a:buSzPct val="25000"/>
              <a:buNone/>
            </a:pPr>
            <a:endParaRPr>
              <a:solidFill>
                <a:srgbClr val="000000"/>
              </a:solidFill>
              <a:latin typeface="Arial"/>
              <a:ea typeface="Arial"/>
              <a:cs typeface="Arial"/>
              <a:sym typeface="Arial"/>
            </a:endParaRPr>
          </a:p>
          <a:p>
            <a:pPr marL="0" marR="0" lvl="0" indent="0" algn="l" rtl="0">
              <a:spcBef>
                <a:spcPts val="0"/>
              </a:spcBef>
              <a:buSzPct val="25000"/>
              <a:buNone/>
            </a:pPr>
            <a:endParaRPr>
              <a:solidFill>
                <a:srgbClr val="000000"/>
              </a:solidFill>
              <a:latin typeface="Arial"/>
              <a:ea typeface="Arial"/>
              <a:cs typeface="Arial"/>
              <a:sym typeface="Arial"/>
            </a:endParaRPr>
          </a:p>
          <a:p>
            <a:pPr marL="0" marR="0" lvl="0" indent="0" algn="l" rtl="0">
              <a:spcBef>
                <a:spcPts val="0"/>
              </a:spcBef>
              <a:buSzPct val="25000"/>
              <a:buNone/>
            </a:pPr>
            <a:r>
              <a:rPr lang="en">
                <a:solidFill>
                  <a:srgbClr val="000000"/>
                </a:solidFill>
                <a:latin typeface="Arial"/>
                <a:ea typeface="Arial"/>
                <a:cs typeface="Arial"/>
                <a:sym typeface="Arial"/>
              </a:rPr>
              <a:t>Some questions to ask:</a:t>
            </a:r>
          </a:p>
          <a:p>
            <a:pPr marL="0" marR="0" lvl="0" indent="0" algn="l" rtl="0">
              <a:spcBef>
                <a:spcPts val="0"/>
              </a:spcBef>
              <a:buSzPct val="25000"/>
              <a:buNone/>
            </a:pPr>
            <a:endParaRPr>
              <a:solidFill>
                <a:srgbClr val="000000"/>
              </a:solidFill>
              <a:latin typeface="Arial"/>
              <a:ea typeface="Arial"/>
              <a:cs typeface="Arial"/>
              <a:sym typeface="Arial"/>
            </a:endParaRPr>
          </a:p>
          <a:p>
            <a:pPr marL="0" marR="0" lvl="0" indent="0" algn="l" rtl="0">
              <a:spcBef>
                <a:spcPts val="0"/>
              </a:spcBef>
              <a:buSzPct val="25000"/>
              <a:buNone/>
            </a:pPr>
            <a:r>
              <a:rPr lang="en" b="0" i="0" u="none" strike="noStrike" cap="none">
                <a:solidFill>
                  <a:srgbClr val="000000"/>
                </a:solidFill>
                <a:latin typeface="Arial"/>
                <a:ea typeface="Arial"/>
                <a:cs typeface="Arial"/>
                <a:sym typeface="Arial"/>
              </a:rPr>
              <a:t>What are your first memories of using a computer?</a:t>
            </a:r>
          </a:p>
          <a:p>
            <a:pPr marL="0" marR="0" lvl="0" indent="0" algn="l" rtl="0">
              <a:spcBef>
                <a:spcPts val="0"/>
              </a:spcBef>
              <a:buSzPct val="25000"/>
              <a:buNone/>
            </a:pPr>
            <a:r>
              <a:rPr lang="en" b="0" i="0" u="none" strike="noStrike" cap="none">
                <a:solidFill>
                  <a:srgbClr val="000000"/>
                </a:solidFill>
                <a:latin typeface="Arial"/>
                <a:ea typeface="Arial"/>
                <a:cs typeface="Arial"/>
                <a:sym typeface="Arial"/>
              </a:rPr>
              <a:t>Where are the computers? </a:t>
            </a:r>
            <a:br>
              <a:rPr lang="en" b="0" i="0" u="none" strike="noStrike" cap="none">
                <a:solidFill>
                  <a:srgbClr val="000000"/>
                </a:solidFill>
                <a:latin typeface="Arial"/>
                <a:ea typeface="Arial"/>
                <a:cs typeface="Arial"/>
                <a:sym typeface="Arial"/>
              </a:rPr>
            </a:br>
            <a:r>
              <a:rPr lang="en" b="0" i="0" u="none" strike="noStrike" cap="none">
                <a:solidFill>
                  <a:srgbClr val="000000"/>
                </a:solidFill>
                <a:latin typeface="Arial"/>
                <a:ea typeface="Arial"/>
                <a:cs typeface="Arial"/>
                <a:sym typeface="Arial"/>
              </a:rPr>
              <a:t>Name some computers we use every day which don’t look like the picture: watches, coffee makers, smart phones, calculators, etc…</a:t>
            </a:r>
            <a:br>
              <a:rPr lang="en" b="0" i="0" u="none" strike="noStrike" cap="none">
                <a:solidFill>
                  <a:srgbClr val="000000"/>
                </a:solidFill>
                <a:latin typeface="Arial"/>
                <a:ea typeface="Arial"/>
                <a:cs typeface="Arial"/>
                <a:sym typeface="Arial"/>
              </a:rPr>
            </a:br>
            <a:endParaRPr lang="en" b="0" i="0" u="none" strike="noStrike" cap="none">
              <a:solidFill>
                <a:srgbClr val="000000"/>
              </a:solidFill>
              <a:latin typeface="Arial"/>
              <a:ea typeface="Arial"/>
              <a:cs typeface="Arial"/>
              <a:sym typeface="Arial"/>
            </a:endParaRPr>
          </a:p>
          <a:p>
            <a:pPr marL="0" marR="0" lvl="0" indent="0" algn="l" rtl="0">
              <a:spcBef>
                <a:spcPts val="0"/>
              </a:spcBef>
              <a:buSzPct val="25000"/>
              <a:buNone/>
            </a:pPr>
            <a:r>
              <a:rPr lang="en" b="0" i="0" u="none" strike="noStrike" cap="none">
                <a:solidFill>
                  <a:srgbClr val="000000"/>
                </a:solidFill>
                <a:latin typeface="Arial"/>
                <a:ea typeface="Arial"/>
                <a:cs typeface="Arial"/>
                <a:sym typeface="Arial"/>
              </a:rPr>
              <a:t>Do computers have brains? </a:t>
            </a:r>
            <a:br>
              <a:rPr lang="en" b="0" i="0" u="none" strike="noStrike" cap="none">
                <a:solidFill>
                  <a:srgbClr val="000000"/>
                </a:solidFill>
                <a:latin typeface="Arial"/>
                <a:ea typeface="Arial"/>
                <a:cs typeface="Arial"/>
                <a:sym typeface="Arial"/>
              </a:rPr>
            </a:br>
            <a:r>
              <a:rPr lang="en" b="0" i="0" u="none" strike="noStrike" cap="none">
                <a:solidFill>
                  <a:srgbClr val="000000"/>
                </a:solidFill>
                <a:latin typeface="Arial"/>
                <a:ea typeface="Arial"/>
                <a:cs typeface="Arial"/>
                <a:sym typeface="Arial"/>
              </a:rPr>
              <a:t>No! The human is the brain, computers simply follow instructions very very fast.</a:t>
            </a:r>
          </a:p>
          <a:p>
            <a:pPr marL="0" marR="0" lvl="0" indent="0" algn="l" rtl="0">
              <a:spcBef>
                <a:spcPts val="0"/>
              </a:spcBef>
              <a:buSzPct val="25000"/>
              <a:buNone/>
            </a:pPr>
            <a:endParaRPr b="0" i="0" u="none" strike="noStrike" cap="none">
              <a:solidFill>
                <a:srgbClr val="000000"/>
              </a:solidFill>
              <a:latin typeface="Arial"/>
              <a:ea typeface="Arial"/>
              <a:cs typeface="Arial"/>
              <a:sym typeface="Arial"/>
            </a:endParaRPr>
          </a:p>
        </p:txBody>
      </p:sp>
      <p:sp>
        <p:nvSpPr>
          <p:cNvPr id="259" name="Shape 2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13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a:spcBef>
                <a:spcPts val="0"/>
              </a:spcBef>
              <a:buClr>
                <a:schemeClr val="accent3"/>
              </a:buClr>
              <a:buSzPct val="25000"/>
              <a:buFont typeface="Arial"/>
              <a:buNone/>
            </a:pPr>
            <a:r>
              <a:rPr lang="en" b="1">
                <a:solidFill>
                  <a:srgbClr val="000000"/>
                </a:solidFill>
                <a:latin typeface="Arial"/>
                <a:ea typeface="Arial"/>
                <a:cs typeface="Arial"/>
                <a:sym typeface="Arial"/>
              </a:rPr>
              <a:t>There many computer programming languages! </a:t>
            </a:r>
            <a:r>
              <a:rPr lang="en">
                <a:solidFill>
                  <a:srgbClr val="000000"/>
                </a:solidFill>
                <a:latin typeface="Arial"/>
                <a:ea typeface="Arial"/>
                <a:cs typeface="Arial"/>
                <a:sym typeface="Arial"/>
              </a:rPr>
              <a:t>Some are useful for web development, others useful for writing desktop software like Microsoft Word, others great for making games.</a:t>
            </a:r>
          </a:p>
          <a:p>
            <a:pPr lvl="0">
              <a:spcBef>
                <a:spcPts val="0"/>
              </a:spcBef>
              <a:buNone/>
            </a:pPr>
            <a:endParaRPr/>
          </a:p>
        </p:txBody>
      </p:sp>
      <p:sp>
        <p:nvSpPr>
          <p:cNvPr id="267" name="Shape 26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
              <a:pPr lvl="0">
                <a:spcBef>
                  <a:spcPts val="0"/>
                </a:spcBef>
                <a:buClr>
                  <a:srgbClr val="000000"/>
                </a:buClr>
                <a:buSzPct val="25000"/>
                <a:buFont typeface="Arial"/>
                <a:buNone/>
              </a:pPr>
              <a:t>14</a:t>
            </a:fld>
            <a:endParaRPr lang="e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accent3"/>
              </a:buClr>
              <a:buSzPct val="25000"/>
              <a:buFont typeface="Arial"/>
              <a:buNone/>
            </a:pPr>
            <a:r>
              <a:rPr lang="en">
                <a:solidFill>
                  <a:srgbClr val="000000"/>
                </a:solidFill>
                <a:latin typeface="Arial"/>
                <a:ea typeface="Arial"/>
                <a:cs typeface="Arial"/>
                <a:sym typeface="Arial"/>
              </a:rPr>
              <a:t>Computer programmers around the world write code that you use every day!</a:t>
            </a:r>
          </a:p>
          <a:p>
            <a:pPr marL="216000" lvl="0" rtl="0">
              <a:lnSpc>
                <a:spcPct val="125000"/>
              </a:lnSpc>
              <a:spcBef>
                <a:spcPts val="0"/>
              </a:spcBef>
              <a:buClr>
                <a:schemeClr val="accent3"/>
              </a:buClr>
              <a:buSzPct val="25000"/>
              <a:buFont typeface="Calibri"/>
              <a:buNone/>
            </a:pPr>
            <a:endParaRPr>
              <a:solidFill>
                <a:schemeClr val="accent3"/>
              </a:solidFill>
            </a:endParaRPr>
          </a:p>
        </p:txBody>
      </p:sp>
      <p:sp>
        <p:nvSpPr>
          <p:cNvPr id="281" name="Shape 28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pPr lvl="0" rtl="0">
                <a:spcBef>
                  <a:spcPts val="0"/>
                </a:spcBef>
                <a:buClr>
                  <a:srgbClr val="000000"/>
                </a:buClr>
                <a:buSzPct val="25000"/>
                <a:buFont typeface="Arial"/>
                <a:buNone/>
              </a:pPr>
              <a:t>15</a:t>
            </a:fld>
            <a:endParaRPr lang="e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16000" marR="0" lvl="0" indent="-216000" algn="l" rtl="0">
              <a:lnSpc>
                <a:spcPct val="115000"/>
              </a:lnSpc>
              <a:spcBef>
                <a:spcPts val="0"/>
              </a:spcBef>
              <a:buSzPct val="25000"/>
              <a:buNone/>
            </a:pPr>
            <a:r>
              <a:rPr lang="en" b="0" i="0" u="none" strike="noStrike" cap="none">
                <a:solidFill>
                  <a:srgbClr val="000000"/>
                </a:solidFill>
                <a:latin typeface="Arial"/>
                <a:ea typeface="Arial"/>
                <a:cs typeface="Arial"/>
                <a:sym typeface="Arial"/>
              </a:rPr>
              <a:t>If you’ve ever followed the instructions for a fire drill, you’ve followed an algorithm.</a:t>
            </a:r>
            <a:r>
              <a:rPr lang="en"/>
              <a:t> Everyone follows </a:t>
            </a:r>
            <a:r>
              <a:rPr lang="en" b="0" i="0" u="none" strike="noStrike" cap="none">
                <a:solidFill>
                  <a:srgbClr val="000000"/>
                </a:solidFill>
                <a:latin typeface="Arial"/>
                <a:ea typeface="Arial"/>
                <a:cs typeface="Arial"/>
                <a:sym typeface="Arial"/>
              </a:rPr>
              <a:t>the same set of</a:t>
            </a:r>
            <a:r>
              <a:rPr lang="en">
                <a:solidFill>
                  <a:srgbClr val="000000"/>
                </a:solidFill>
                <a:latin typeface="Arial"/>
                <a:ea typeface="Arial"/>
                <a:cs typeface="Arial"/>
                <a:sym typeface="Arial"/>
              </a:rPr>
              <a:t> </a:t>
            </a:r>
            <a:r>
              <a:rPr lang="en" b="0" i="0" u="none" strike="noStrike" cap="none">
                <a:solidFill>
                  <a:srgbClr val="000000"/>
                </a:solidFill>
                <a:latin typeface="Arial"/>
                <a:ea typeface="Arial"/>
                <a:cs typeface="Arial"/>
                <a:sym typeface="Arial"/>
              </a:rPr>
              <a:t>step-by-step instructions.  This is a great ex</a:t>
            </a:r>
            <a:r>
              <a:rPr lang="en">
                <a:solidFill>
                  <a:srgbClr val="000000"/>
                </a:solidFill>
                <a:latin typeface="Arial"/>
                <a:ea typeface="Arial"/>
                <a:cs typeface="Arial"/>
                <a:sym typeface="Arial"/>
              </a:rPr>
              <a:t>ample for teachers to use in the classroom because it also reminds children of a really important lesson in school - what to do during a fire alarm.</a:t>
            </a:r>
          </a:p>
          <a:p>
            <a:pPr marL="216000" marR="0" lvl="0" indent="-216000" algn="l" rtl="0">
              <a:lnSpc>
                <a:spcPct val="115000"/>
              </a:lnSpc>
              <a:spcBef>
                <a:spcPts val="0"/>
              </a:spcBef>
              <a:buSzPct val="25000"/>
              <a:buNone/>
            </a:pPr>
            <a:endParaRPr>
              <a:solidFill>
                <a:srgbClr val="000000"/>
              </a:solidFill>
              <a:latin typeface="Arial"/>
              <a:ea typeface="Arial"/>
              <a:cs typeface="Arial"/>
              <a:sym typeface="Arial"/>
            </a:endParaRPr>
          </a:p>
          <a:p>
            <a:pPr marL="216000" marR="0" lvl="0" indent="-216000" algn="l" rtl="0">
              <a:lnSpc>
                <a:spcPct val="115000"/>
              </a:lnSpc>
              <a:spcBef>
                <a:spcPts val="0"/>
              </a:spcBef>
              <a:buSzPct val="25000"/>
              <a:buNone/>
            </a:pPr>
            <a:r>
              <a:rPr lang="en">
                <a:solidFill>
                  <a:srgbClr val="000000"/>
                </a:solidFill>
                <a:latin typeface="Arial"/>
                <a:ea typeface="Arial"/>
                <a:cs typeface="Arial"/>
                <a:sym typeface="Arial"/>
              </a:rPr>
              <a:t>Ask about other examples? </a:t>
            </a:r>
          </a:p>
          <a:p>
            <a:pPr marL="0" marR="0" lvl="0" indent="0" algn="l" rtl="0">
              <a:lnSpc>
                <a:spcPct val="115000"/>
              </a:lnSpc>
              <a:spcBef>
                <a:spcPts val="0"/>
              </a:spcBef>
              <a:buSzPct val="25000"/>
              <a:buNone/>
            </a:pPr>
            <a:endParaRPr>
              <a:solidFill>
                <a:srgbClr val="000000"/>
              </a:solidFill>
              <a:latin typeface="Arial"/>
              <a:ea typeface="Arial"/>
              <a:cs typeface="Arial"/>
              <a:sym typeface="Arial"/>
            </a:endParaRPr>
          </a:p>
          <a:p>
            <a:pPr marL="216000" marR="0" lvl="0" indent="-216000" algn="l" rtl="0">
              <a:lnSpc>
                <a:spcPct val="115000"/>
              </a:lnSpc>
              <a:spcBef>
                <a:spcPts val="0"/>
              </a:spcBef>
              <a:buSzPct val="25000"/>
              <a:buNone/>
            </a:pPr>
            <a:endParaRPr>
              <a:solidFill>
                <a:srgbClr val="000000"/>
              </a:solidFill>
              <a:latin typeface="Arial"/>
              <a:ea typeface="Arial"/>
              <a:cs typeface="Arial"/>
              <a:sym typeface="Arial"/>
            </a:endParaRPr>
          </a:p>
          <a:p>
            <a:pPr marL="0" marR="0" lvl="0" indent="0" algn="l" rtl="0">
              <a:lnSpc>
                <a:spcPct val="100000"/>
              </a:lnSpc>
              <a:spcBef>
                <a:spcPts val="0"/>
              </a:spcBef>
              <a:buSzPct val="25000"/>
              <a:buNone/>
            </a:pPr>
            <a:endParaRPr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Building with clear stages: snowman</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bedtime/sleep routine</a:t>
            </a:r>
          </a:p>
          <a:p>
            <a:pPr marL="216000" marR="0" lvl="0" indent="-216000" algn="l" rtl="0">
              <a:lnSpc>
                <a:spcPct val="100000"/>
              </a:lnSpc>
              <a:spcBef>
                <a:spcPts val="0"/>
              </a:spcBef>
              <a:buClr>
                <a:srgbClr val="000000"/>
              </a:buClr>
              <a:buSzPct val="100000"/>
              <a:buFont typeface="Arial"/>
              <a:buChar char="-"/>
            </a:pPr>
            <a:r>
              <a:rPr lang="en" b="0" i="0" u="none" strike="noStrike" cap="none">
                <a:solidFill>
                  <a:srgbClr val="000000"/>
                </a:solidFill>
                <a:latin typeface="Arial"/>
                <a:ea typeface="Arial"/>
                <a:cs typeface="Arial"/>
                <a:sym typeface="Arial"/>
              </a:rPr>
              <a:t>Planting something</a:t>
            </a:r>
          </a:p>
          <a:p>
            <a:pPr marL="216000" marR="0" lvl="0" indent="-216000" algn="l" rtl="0">
              <a:lnSpc>
                <a:spcPct val="100000"/>
              </a:lnSpc>
              <a:spcBef>
                <a:spcPts val="0"/>
              </a:spcBef>
              <a:buClr>
                <a:schemeClr val="dk1"/>
              </a:buClr>
              <a:buSzPct val="100000"/>
              <a:buFont typeface="Calibri"/>
              <a:buNone/>
            </a:pPr>
            <a:endParaRPr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r>
              <a:rPr lang="en" b="0" i="0" u="none" strike="noStrike" cap="none">
                <a:solidFill>
                  <a:srgbClr val="000000"/>
                </a:solidFill>
                <a:latin typeface="Arial"/>
                <a:ea typeface="Arial"/>
                <a:cs typeface="Arial"/>
                <a:sym typeface="Arial"/>
              </a:rPr>
              <a:t>Programmers often work in teams on pretty complex algorithms. So being able to break a problem down into small parts is a very important skill. </a:t>
            </a:r>
            <a:br>
              <a:rPr lang="en" b="0" i="0" u="none" strike="noStrike" cap="none">
                <a:solidFill>
                  <a:srgbClr val="000000"/>
                </a:solidFill>
                <a:latin typeface="Arial"/>
                <a:ea typeface="Arial"/>
                <a:cs typeface="Arial"/>
                <a:sym typeface="Arial"/>
              </a:rPr>
            </a:br>
            <a:r>
              <a:rPr lang="en" b="0" i="0" u="none" strike="noStrike" cap="none">
                <a:solidFill>
                  <a:srgbClr val="000000"/>
                </a:solidFill>
                <a:latin typeface="Arial"/>
                <a:ea typeface="Arial"/>
                <a:cs typeface="Arial"/>
                <a:sym typeface="Arial"/>
              </a:rPr>
              <a:t>Can you think of a time recently when you broke a problem down to make it easier? Cleaning a room one section at a time, </a:t>
            </a:r>
            <a:br>
              <a:rPr lang="en" b="0" i="0" u="none" strike="noStrike" cap="none">
                <a:solidFill>
                  <a:srgbClr val="000000"/>
                </a:solidFill>
                <a:latin typeface="Arial"/>
                <a:ea typeface="Arial"/>
                <a:cs typeface="Arial"/>
                <a:sym typeface="Arial"/>
              </a:rPr>
            </a:br>
            <a:r>
              <a:rPr lang="en" b="0" i="0" u="none" strike="noStrike" cap="none">
                <a:solidFill>
                  <a:srgbClr val="000000"/>
                </a:solidFill>
                <a:latin typeface="Arial"/>
                <a:ea typeface="Arial"/>
                <a:cs typeface="Arial"/>
                <a:sym typeface="Arial"/>
              </a:rPr>
              <a:t>Making a snowman: make the pieces first and put them together</a:t>
            </a:r>
          </a:p>
          <a:p>
            <a:pPr marL="216000" marR="0" lvl="0" indent="-216000" algn="l" rtl="0">
              <a:lnSpc>
                <a:spcPct val="100000"/>
              </a:lnSpc>
              <a:spcBef>
                <a:spcPts val="0"/>
              </a:spcBef>
              <a:spcAft>
                <a:spcPts val="0"/>
              </a:spcAft>
              <a:buSzPct val="25000"/>
              <a:buNone/>
            </a:pPr>
            <a:endParaRPr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spcAft>
                <a:spcPts val="0"/>
              </a:spcAft>
              <a:buClr>
                <a:srgbClr val="000000"/>
              </a:buClr>
              <a:buSzPct val="25000"/>
              <a:buFont typeface="Calibri"/>
              <a:buNone/>
            </a:pPr>
            <a:r>
              <a:rPr lang="en" b="0" i="0" u="none" strike="noStrike" cap="none">
                <a:solidFill>
                  <a:srgbClr val="000000"/>
                </a:solidFill>
                <a:latin typeface="Calibri"/>
                <a:ea typeface="Calibri"/>
                <a:cs typeface="Calibri"/>
                <a:sym typeface="Calibri"/>
              </a:rPr>
              <a:t>- puzzles: making the edges first</a:t>
            </a:r>
          </a:p>
          <a:p>
            <a:pPr marL="216000" marR="0" lvl="0" indent="-216000" algn="l" rtl="0">
              <a:lnSpc>
                <a:spcPct val="100000"/>
              </a:lnSpc>
              <a:spcBef>
                <a:spcPts val="0"/>
              </a:spcBef>
              <a:buSzPct val="25000"/>
              <a:buNone/>
            </a:pPr>
            <a:r>
              <a:rPr lang="en" b="0" i="0" u="none" strike="noStrike" cap="none">
                <a:solidFill>
                  <a:srgbClr val="000000"/>
                </a:solidFill>
                <a:latin typeface="Arial"/>
                <a:ea typeface="Arial"/>
                <a:cs typeface="Arial"/>
                <a:sym typeface="Arial"/>
              </a:rPr>
              <a:t>- murals: each person does a little part</a:t>
            </a:r>
          </a:p>
          <a:p>
            <a:pPr marL="216000" marR="0" lvl="0" indent="-216000" algn="l" rtl="0">
              <a:lnSpc>
                <a:spcPct val="100000"/>
              </a:lnSpc>
              <a:spcBef>
                <a:spcPts val="0"/>
              </a:spcBef>
              <a:buSzPct val="25000"/>
              <a:buNone/>
            </a:pPr>
            <a:endParaRPr sz="24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Clr>
                <a:schemeClr val="dk1"/>
              </a:buClr>
              <a:buSzPct val="100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2" name="Shape 1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16000" marR="0" lvl="0" indent="-216000" algn="l" rtl="0">
              <a:lnSpc>
                <a:spcPct val="115000"/>
              </a:lnSpc>
              <a:spcBef>
                <a:spcPts val="0"/>
              </a:spcBef>
              <a:buSzPct val="25000"/>
              <a:buNone/>
            </a:pPr>
            <a:endParaRPr sz="8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Clr>
                <a:schemeClr val="dk1"/>
              </a:buClr>
              <a:buSzPct val="100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1" name="Shape 17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Clr>
                <a:schemeClr val="accent3"/>
              </a:buClr>
              <a:buSzPct val="110000"/>
              <a:buFont typeface="Arial"/>
              <a:buNone/>
            </a:pPr>
            <a:r>
              <a:rPr lang="en" sz="1000">
                <a:solidFill>
                  <a:srgbClr val="000000"/>
                </a:solidFill>
                <a:latin typeface="Arial"/>
                <a:ea typeface="Arial"/>
                <a:cs typeface="Arial"/>
                <a:sym typeface="Arial"/>
              </a:rPr>
              <a:t>A. Monday</a:t>
            </a:r>
          </a:p>
          <a:p>
            <a:pPr lvl="0" rtl="0">
              <a:spcBef>
                <a:spcPts val="0"/>
              </a:spcBef>
              <a:buNone/>
            </a:pPr>
            <a:endParaRPr/>
          </a:p>
        </p:txBody>
      </p:sp>
      <p:sp>
        <p:nvSpPr>
          <p:cNvPr id="181" name="Shape 18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
              <a:pPr lvl="0" rtl="0">
                <a:spcBef>
                  <a:spcPts val="0"/>
                </a:spcBef>
                <a:buClr>
                  <a:srgbClr val="000000"/>
                </a:buClr>
                <a:buSzPct val="25000"/>
                <a:buFont typeface="Arial"/>
                <a:buNone/>
              </a:pPr>
              <a:t>4</a:t>
            </a:fld>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R="0" lvl="0" algn="l" rtl="0">
              <a:lnSpc>
                <a:spcPct val="100000"/>
              </a:lnSpc>
              <a:spcBef>
                <a:spcPts val="0"/>
              </a:spcBef>
              <a:buNone/>
            </a:pPr>
            <a:endParaRPr>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216000" marR="0" lvl="0" indent="-216000" algn="l" rtl="0">
              <a:lnSpc>
                <a:spcPct val="115000"/>
              </a:lnSpc>
              <a:spcBef>
                <a:spcPts val="0"/>
              </a:spcBef>
              <a:buSzPct val="25000"/>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SzPct val="25000"/>
              <a:buNone/>
            </a:pPr>
            <a:endParaRPr sz="1200" b="0" i="0" u="none" strike="noStrike" cap="none">
              <a:solidFill>
                <a:srgbClr val="000000"/>
              </a:solidFill>
              <a:latin typeface="Arial"/>
              <a:ea typeface="Arial"/>
              <a:cs typeface="Arial"/>
              <a:sym typeface="Arial"/>
            </a:endParaRPr>
          </a:p>
          <a:p>
            <a:pPr marL="216000" marR="0" lvl="0" indent="-216000" algn="l" rtl="0">
              <a:lnSpc>
                <a:spcPct val="100000"/>
              </a:lnSpc>
              <a:spcBef>
                <a:spcPts val="0"/>
              </a:spcBef>
              <a:buClr>
                <a:schemeClr val="dk1"/>
              </a:buClr>
              <a:buSzPct val="100000"/>
              <a:buFont typeface="Calibri"/>
              <a:buNone/>
            </a:pPr>
            <a:endParaRPr sz="1200" b="0" i="0" u="none" strike="noStrike" cap="none">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8" name="Shape 18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16000" lvl="0" rtl="0">
              <a:lnSpc>
                <a:spcPct val="125000"/>
              </a:lnSpc>
              <a:spcBef>
                <a:spcPts val="0"/>
              </a:spcBef>
              <a:buClr>
                <a:schemeClr val="accent3"/>
              </a:buClr>
              <a:buSzPct val="25000"/>
              <a:buFont typeface="Calibri"/>
              <a:buNone/>
            </a:pPr>
            <a:r>
              <a:rPr lang="en">
                <a:solidFill>
                  <a:schemeClr val="accent3"/>
                </a:solidFill>
              </a:rPr>
              <a:t>This slide highlights the important role of women in the history of computer programming. </a:t>
            </a:r>
          </a:p>
          <a:p>
            <a:pPr marL="216000" lvl="0" rtl="0">
              <a:lnSpc>
                <a:spcPct val="125000"/>
              </a:lnSpc>
              <a:spcBef>
                <a:spcPts val="0"/>
              </a:spcBef>
              <a:buClr>
                <a:schemeClr val="accent3"/>
              </a:buClr>
              <a:buSzPct val="25000"/>
              <a:buFont typeface="Calibri"/>
              <a:buNone/>
            </a:pPr>
            <a:r>
              <a:rPr lang="en">
                <a:solidFill>
                  <a:schemeClr val="accent3"/>
                </a:solidFill>
              </a:rPr>
              <a:t>Grace Hopper was the first programmer on the Harvard Mark 1, the first programmable computer. She created the first compiler,  wrote the first programming manual, and oversaw the creation of COBOL the first commercial computer language.</a:t>
            </a:r>
          </a:p>
          <a:p>
            <a:pPr marL="216000" lvl="0">
              <a:lnSpc>
                <a:spcPct val="125000"/>
              </a:lnSpc>
              <a:spcBef>
                <a:spcPts val="0"/>
              </a:spcBef>
              <a:buClr>
                <a:schemeClr val="accent3"/>
              </a:buClr>
              <a:buSzPct val="25000"/>
              <a:buFont typeface="Calibri"/>
              <a:buNone/>
            </a:pPr>
            <a:r>
              <a:rPr lang="en">
                <a:solidFill>
                  <a:schemeClr val="accent3"/>
                </a:solidFill>
              </a:rPr>
              <a:t>Many of the practices she developed are still in use.  </a:t>
            </a:r>
          </a:p>
        </p:txBody>
      </p:sp>
      <p:sp>
        <p:nvSpPr>
          <p:cNvPr id="198" name="Shape 19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
              <a:pPr lvl="0">
                <a:spcBef>
                  <a:spcPts val="0"/>
                </a:spcBef>
                <a:buClr>
                  <a:srgbClr val="000000"/>
                </a:buClr>
                <a:buSzPct val="25000"/>
                <a:buFont typeface="Arial"/>
                <a:buNone/>
              </a:pPr>
              <a:t>6</a:t>
            </a:fld>
            <a:endParaRPr lang="e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16000" marR="0" lvl="0" indent="-216000" algn="l" rtl="0">
              <a:lnSpc>
                <a:spcPct val="125000"/>
              </a:lnSpc>
              <a:spcBef>
                <a:spcPts val="0"/>
              </a:spcBef>
              <a:spcAft>
                <a:spcPts val="0"/>
              </a:spcAft>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a:p>
            <a:pPr marL="216000" marR="0" lvl="0" indent="-216000" algn="l" rtl="0">
              <a:lnSpc>
                <a:spcPct val="125000"/>
              </a:lnSpc>
              <a:spcBef>
                <a:spcPts val="0"/>
              </a:spcBef>
              <a:buSzPct val="25000"/>
              <a:buNone/>
            </a:pPr>
            <a:r>
              <a:rPr lang="en">
                <a:solidFill>
                  <a:srgbClr val="000000"/>
                </a:solidFill>
                <a:latin typeface="Arial"/>
                <a:ea typeface="Arial"/>
                <a:cs typeface="Arial"/>
                <a:sym typeface="Arial"/>
              </a:rPr>
              <a:t>A fly from Grace Hopper’s blog</a:t>
            </a:r>
          </a:p>
          <a:p>
            <a:pPr marL="216000" marR="0" lvl="0" indent="-216000" algn="l" rtl="0">
              <a:lnSpc>
                <a:spcPct val="125000"/>
              </a:lnSpc>
              <a:spcBef>
                <a:spcPts val="0"/>
              </a:spcBef>
              <a:buSzPct val="25000"/>
              <a:buNone/>
            </a:pPr>
            <a:endParaRPr sz="1200" b="0" i="0" u="none" strike="noStrike" cap="none">
              <a:solidFill>
                <a:srgbClr val="000000"/>
              </a:solidFill>
              <a:latin typeface="Arial"/>
              <a:ea typeface="Arial"/>
              <a:cs typeface="Arial"/>
              <a:sym typeface="Arial"/>
            </a:endParaRPr>
          </a:p>
          <a:p>
            <a:pPr marL="216000" marR="0" lvl="0" indent="-216000" algn="l" rtl="0">
              <a:lnSpc>
                <a:spcPct val="125000"/>
              </a:lnSpc>
              <a:spcBef>
                <a:spcPts val="0"/>
              </a:spcBef>
              <a:buSzPct val="25000"/>
              <a:buNone/>
            </a:pPr>
            <a:r>
              <a:rPr lang="en" sz="1200" b="0" i="0" u="none" strike="noStrike" cap="none">
                <a:solidFill>
                  <a:srgbClr val="000000"/>
                </a:solidFill>
                <a:latin typeface="Arial"/>
                <a:ea typeface="Arial"/>
                <a:cs typeface="Arial"/>
                <a:sym typeface="Arial"/>
              </a:rPr>
              <a:t>Grace Hopper is credited for coining the term “debugging”.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In Computer programming, debugging means getting rid of problems in the code.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One of Grace Hopper’s computer glitches was actually being caused by a moth in the back of her computer!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Debugging has become a very important programming technique because the more code there is, the more bugs there are!</a:t>
            </a:r>
          </a:p>
          <a:p>
            <a:pPr marL="216000" marR="0" lvl="0" indent="-216000" algn="l" rtl="0">
              <a:lnSpc>
                <a:spcPct val="125000"/>
              </a:lnSpc>
              <a:spcBef>
                <a:spcPts val="0"/>
              </a:spcBef>
              <a:buSzPct val="25000"/>
              <a:buNone/>
            </a:pPr>
            <a:endParaRPr sz="1200" b="0" i="0" u="none" strike="noStrike" cap="none">
              <a:solidFill>
                <a:srgbClr val="000000"/>
              </a:solidFill>
              <a:latin typeface="Arial"/>
              <a:ea typeface="Arial"/>
              <a:cs typeface="Arial"/>
              <a:sym typeface="Arial"/>
            </a:endParaRPr>
          </a:p>
          <a:p>
            <a:pPr marL="216000" marR="0" lvl="0" indent="-216000" algn="l" rtl="0">
              <a:lnSpc>
                <a:spcPct val="125000"/>
              </a:lnSpc>
              <a:spcBef>
                <a:spcPts val="0"/>
              </a:spcBef>
              <a:buSzPct val="25000"/>
              <a:buNone/>
            </a:pPr>
            <a:r>
              <a:rPr lang="en" sz="1200" b="0" i="0" u="none" strike="noStrike" cap="none">
                <a:solidFill>
                  <a:srgbClr val="000000"/>
                </a:solidFill>
                <a:latin typeface="Arial"/>
                <a:ea typeface="Arial"/>
                <a:cs typeface="Arial"/>
                <a:sym typeface="Arial"/>
              </a:rPr>
              <a:t>* If your program runs perfectly the first time, ask yourself the question “Why did it work?”</a:t>
            </a:r>
          </a:p>
        </p:txBody>
      </p:sp>
      <p:sp>
        <p:nvSpPr>
          <p:cNvPr id="206" name="Shape 2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7</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lnSpc>
                <a:spcPct val="150000"/>
              </a:lnSpc>
              <a:spcBef>
                <a:spcPts val="0"/>
              </a:spcBef>
              <a:spcAft>
                <a:spcPts val="1000"/>
              </a:spcAft>
              <a:buClr>
                <a:schemeClr val="accent3"/>
              </a:buClr>
              <a:buSzPct val="91666"/>
              <a:buFont typeface="Arial"/>
              <a:buNone/>
            </a:pPr>
            <a:r>
              <a:rPr lang="en">
                <a:solidFill>
                  <a:srgbClr val="000000"/>
                </a:solidFill>
                <a:latin typeface="Arial"/>
                <a:ea typeface="Arial"/>
                <a:cs typeface="Arial"/>
                <a:sym typeface="Arial"/>
              </a:rPr>
              <a:t>the internet is the infrastructure, it’s the cables, the fibre optic, the wireless hardware and links, the smart switches and routers that connect together devices from clever thermostats, smartphones, tablets and laptops to servers, mainframes and data centres.</a:t>
            </a:r>
          </a:p>
          <a:p>
            <a:pPr marL="0" marR="0" lvl="0" indent="0" algn="l" rtl="0">
              <a:spcBef>
                <a:spcPts val="0"/>
              </a:spcBef>
              <a:buSzPct val="25000"/>
              <a:buNone/>
            </a:pPr>
            <a:endParaRPr>
              <a:solidFill>
                <a:srgbClr val="000000"/>
              </a:solidFill>
              <a:latin typeface="Arial"/>
              <a:ea typeface="Arial"/>
              <a:cs typeface="Arial"/>
              <a:sym typeface="Arial"/>
            </a:endParaRPr>
          </a:p>
        </p:txBody>
      </p:sp>
      <p:sp>
        <p:nvSpPr>
          <p:cNvPr id="214" name="Shape 21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lnSpc>
                <a:spcPct val="125000"/>
              </a:lnSpc>
              <a:spcBef>
                <a:spcPts val="0"/>
              </a:spcBef>
              <a:buClr>
                <a:schemeClr val="accent3"/>
              </a:buClr>
              <a:buSzPct val="91666"/>
              <a:buFont typeface="Arial"/>
              <a:buNone/>
            </a:pPr>
            <a:r>
              <a:rPr lang="en">
                <a:solidFill>
                  <a:srgbClr val="000000"/>
                </a:solidFill>
                <a:latin typeface="Arial"/>
                <a:ea typeface="Arial"/>
                <a:cs typeface="Arial"/>
                <a:sym typeface="Arial"/>
              </a:rPr>
              <a:t>World Wide Web. An example:</a:t>
            </a:r>
          </a:p>
          <a:p>
            <a:pPr lvl="0" rtl="0">
              <a:lnSpc>
                <a:spcPct val="150000"/>
              </a:lnSpc>
              <a:spcBef>
                <a:spcPts val="0"/>
              </a:spcBef>
              <a:spcAft>
                <a:spcPts val="1000"/>
              </a:spcAft>
              <a:buClr>
                <a:schemeClr val="accent3"/>
              </a:buClr>
              <a:buSzPct val="91666"/>
              <a:buFont typeface="Arial"/>
              <a:buNone/>
            </a:pPr>
            <a:r>
              <a:rPr lang="en">
                <a:solidFill>
                  <a:srgbClr val="000000"/>
                </a:solidFill>
                <a:latin typeface="Open Sans"/>
                <a:ea typeface="Open Sans"/>
                <a:cs typeface="Open Sans"/>
                <a:sym typeface="Open Sans"/>
              </a:rPr>
              <a:t>If the internet is the roads, railways and canals then cars, trains and boats all travel around the transport network. The world wide web is the data which travels around the internet to get web pages to your PC. </a:t>
            </a:r>
          </a:p>
          <a:p>
            <a:pPr lvl="0" rtl="0">
              <a:lnSpc>
                <a:spcPct val="150000"/>
              </a:lnSpc>
              <a:spcBef>
                <a:spcPts val="0"/>
              </a:spcBef>
              <a:spcAft>
                <a:spcPts val="1000"/>
              </a:spcAft>
              <a:buClr>
                <a:schemeClr val="accent3"/>
              </a:buClr>
              <a:buSzPct val="91666"/>
              <a:buFont typeface="Arial"/>
              <a:buNone/>
            </a:pPr>
            <a:r>
              <a:rPr lang="en">
                <a:solidFill>
                  <a:srgbClr val="000000"/>
                </a:solidFill>
                <a:latin typeface="Open Sans"/>
                <a:ea typeface="Open Sans"/>
                <a:cs typeface="Open Sans"/>
                <a:sym typeface="Open Sans"/>
              </a:rPr>
              <a:t>The Internet is about connecting computers, the web is about connecting documents; it’s like the difference between your brain and your memories. </a:t>
            </a:r>
          </a:p>
          <a:p>
            <a:pPr marL="216000" marR="0" lvl="0" indent="-216000" algn="l" rtl="0">
              <a:lnSpc>
                <a:spcPct val="100000"/>
              </a:lnSpc>
              <a:spcBef>
                <a:spcPts val="0"/>
              </a:spcBef>
              <a:buClr>
                <a:schemeClr val="dk1"/>
              </a:buClr>
              <a:buSzPct val="100000"/>
              <a:buFont typeface="Calibri"/>
              <a:buNone/>
            </a:pPr>
            <a:endParaRPr>
              <a:solidFill>
                <a:srgbClr val="000000"/>
              </a:solidFill>
              <a:latin typeface="Arial"/>
              <a:ea typeface="Arial"/>
              <a:cs typeface="Arial"/>
              <a:sym typeface="Arial"/>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pPr marL="0" marR="0" lvl="0" indent="0" algn="r" rtl="0">
                <a:spcBef>
                  <a:spcPts val="0"/>
                </a:spcBef>
                <a:buSzPct val="25000"/>
                <a:buNone/>
              </a:pPr>
              <a:t>9</a:t>
            </a:fld>
            <a:endParaRPr lang="en"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55"/>
        <p:cNvGrpSpPr/>
        <p:nvPr/>
      </p:nvGrpSpPr>
      <p:grpSpPr>
        <a:xfrm>
          <a:off x="0" y="0"/>
          <a:ext cx="0" cy="0"/>
          <a:chOff x="0" y="0"/>
          <a:chExt cx="0" cy="0"/>
        </a:xfrm>
      </p:grpSpPr>
      <p:pic>
        <p:nvPicPr>
          <p:cNvPr id="56" name="Shape 5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7" name="Shape 57"/>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8" name="Shape 58"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9" name="Shape 59"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60"/>
        <p:cNvGrpSpPr/>
        <p:nvPr/>
      </p:nvGrpSpPr>
      <p:grpSpPr>
        <a:xfrm>
          <a:off x="0" y="0"/>
          <a:ext cx="0" cy="0"/>
          <a:chOff x="0" y="0"/>
          <a:chExt cx="0" cy="0"/>
        </a:xfrm>
      </p:grpSpPr>
      <p:sp>
        <p:nvSpPr>
          <p:cNvPr id="61" name="Shape 6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62" name="Shape 62"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3" name="Shape 63"/>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4" name="Shape 64"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65"/>
        <p:cNvGrpSpPr/>
        <p:nvPr/>
      </p:nvGrpSpPr>
      <p:grpSpPr>
        <a:xfrm>
          <a:off x="0" y="0"/>
          <a:ext cx="0" cy="0"/>
          <a:chOff x="0" y="0"/>
          <a:chExt cx="0" cy="0"/>
        </a:xfrm>
      </p:grpSpPr>
      <p:pic>
        <p:nvPicPr>
          <p:cNvPr id="66" name="Shape 66"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7" name="Shape 67"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8" name="Shape 68"/>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69"/>
        <p:cNvGrpSpPr/>
        <p:nvPr/>
      </p:nvGrpSpPr>
      <p:grpSpPr>
        <a:xfrm>
          <a:off x="0" y="0"/>
          <a:ext cx="0" cy="0"/>
          <a:chOff x="0" y="0"/>
          <a:chExt cx="0" cy="0"/>
        </a:xfrm>
      </p:grpSpPr>
      <p:sp>
        <p:nvSpPr>
          <p:cNvPr id="70" name="Shape 7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71" name="Shape 71"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2" name="Shape 72"/>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74"/>
        <p:cNvGrpSpPr/>
        <p:nvPr/>
      </p:nvGrpSpPr>
      <p:grpSpPr>
        <a:xfrm>
          <a:off x="0" y="0"/>
          <a:ext cx="0" cy="0"/>
          <a:chOff x="0" y="0"/>
          <a:chExt cx="0" cy="0"/>
        </a:xfrm>
      </p:grpSpPr>
      <p:sp>
        <p:nvSpPr>
          <p:cNvPr id="75" name="Shape 7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6" name="Shape 7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SzPct val="25000"/>
              <a:buNone/>
            </a:pPr>
            <a:r>
              <a:rPr lang="en" sz="1400">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8" name="Shape 78"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8" name="Shape 28"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9" name="Shape 29"/>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0" name="Shape 30"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143" y="205220"/>
            <a:ext cx="8229093" cy="858662"/>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subTitle" idx="1"/>
          </p:nvPr>
        </p:nvSpPr>
        <p:spPr>
          <a:xfrm>
            <a:off x="457143" y="1203420"/>
            <a:ext cx="8229093" cy="2982824"/>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4"/>
        <p:cNvGrpSpPr/>
        <p:nvPr/>
      </p:nvGrpSpPr>
      <p:grpSpPr>
        <a:xfrm>
          <a:off x="0" y="0"/>
          <a:ext cx="0" cy="0"/>
          <a:chOff x="0" y="0"/>
          <a:chExt cx="0" cy="0"/>
        </a:xfrm>
      </p:grpSpPr>
      <p:sp>
        <p:nvSpPr>
          <p:cNvPr id="35" name="Shape 3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36" name="Shape 36"/>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37" name="Shape 37"/>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5" name="Shape 45"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46" name="Shape 46"/>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9" name="Shape 4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0" name="Shape 5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1" name="Shape 51"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4" name="Shape 5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DC7F9"/>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spcBef>
                  <a:spcPts val="0"/>
                </a:spcBef>
                <a:buSzPct val="25000"/>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Shape 156"/>
          <p:cNvSpPr/>
          <p:nvPr/>
        </p:nvSpPr>
        <p:spPr>
          <a:xfrm flipH="1">
            <a:off x="2202600" y="658475"/>
            <a:ext cx="3981600"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2700">
                <a:solidFill>
                  <a:schemeClr val="lt1"/>
                </a:solidFill>
                <a:latin typeface="Roboto Mono"/>
                <a:ea typeface="Roboto Mono"/>
                <a:cs typeface="Roboto Mono"/>
                <a:sym typeface="Roboto Mono"/>
              </a:rPr>
              <a:t>An Introduction to</a:t>
            </a:r>
          </a:p>
        </p:txBody>
      </p:sp>
      <p:sp>
        <p:nvSpPr>
          <p:cNvPr id="157" name="Shape 157"/>
          <p:cNvSpPr/>
          <p:nvPr/>
        </p:nvSpPr>
        <p:spPr>
          <a:xfrm flipH="1">
            <a:off x="3136400" y="1673700"/>
            <a:ext cx="5049300" cy="7503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2700">
                <a:solidFill>
                  <a:schemeClr val="lt1"/>
                </a:solidFill>
                <a:latin typeface="Roboto Mono"/>
                <a:ea typeface="Roboto Mono"/>
                <a:cs typeface="Roboto Mono"/>
                <a:sym typeface="Roboto Mono"/>
              </a:rPr>
              <a:t>Computational Thinking</a:t>
            </a:r>
          </a:p>
        </p:txBody>
      </p:sp>
      <p:sp>
        <p:nvSpPr>
          <p:cNvPr id="158" name="Shape 158"/>
          <p:cNvSpPr/>
          <p:nvPr/>
        </p:nvSpPr>
        <p:spPr>
          <a:xfrm flipH="1">
            <a:off x="4218249" y="2700025"/>
            <a:ext cx="1495500" cy="7392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SzPct val="25000"/>
              <a:buNone/>
            </a:pPr>
            <a:r>
              <a:rPr lang="en" sz="2700">
                <a:solidFill>
                  <a:schemeClr val="lt1"/>
                </a:solidFill>
                <a:latin typeface="Roboto Mono"/>
                <a:ea typeface="Roboto Mono"/>
                <a:cs typeface="Roboto Mono"/>
                <a:sym typeface="Roboto Mono"/>
              </a:rPr>
              <a:t>&amp; Code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5215480" y="661252"/>
            <a:ext cx="3239100" cy="3807600"/>
          </a:xfrm>
          <a:prstGeom prst="rect">
            <a:avLst/>
          </a:prstGeom>
        </p:spPr>
        <p:txBody>
          <a:bodyPr lIns="91425" tIns="91425" rIns="91425" bIns="91425" anchor="t" anchorCtr="0">
            <a:noAutofit/>
          </a:bodyPr>
          <a:lstStyle/>
          <a:p>
            <a:pPr marL="0" lvl="0" indent="0" algn="l" rtl="0">
              <a:spcBef>
                <a:spcPts val="0"/>
              </a:spcBef>
              <a:buClr>
                <a:srgbClr val="000000"/>
              </a:buClr>
              <a:buSzPct val="25000"/>
              <a:buFont typeface="Arial"/>
              <a:buNone/>
            </a:pPr>
            <a:endParaRPr sz="1800">
              <a:latin typeface="Calibri"/>
              <a:ea typeface="Calibri"/>
              <a:cs typeface="Calibri"/>
              <a:sym typeface="Calibri"/>
            </a:endParaRPr>
          </a:p>
          <a:p>
            <a:pPr lvl="0" rtl="0">
              <a:spcBef>
                <a:spcPts val="0"/>
              </a:spcBef>
              <a:buNone/>
            </a:pPr>
            <a:endParaRPr/>
          </a:p>
        </p:txBody>
      </p:sp>
      <p:sp>
        <p:nvSpPr>
          <p:cNvPr id="233" name="Shape 233"/>
          <p:cNvSpPr/>
          <p:nvPr/>
        </p:nvSpPr>
        <p:spPr>
          <a:xfrm rot="10800000" flipH="1">
            <a:off x="4999450" y="507800"/>
            <a:ext cx="3818100" cy="39114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SzPct val="25000"/>
              <a:buNone/>
            </a:pPr>
            <a:r>
              <a:rPr lang="en" sz="1800">
                <a:solidFill>
                  <a:schemeClr val="lt1"/>
                </a:solidFill>
                <a:latin typeface="Calibri"/>
                <a:ea typeface="Calibri"/>
                <a:cs typeface="Calibri"/>
                <a:sym typeface="Calibri"/>
              </a:rPr>
              <a:t>Ahat</a:t>
            </a:r>
          </a:p>
        </p:txBody>
      </p:sp>
      <p:sp>
        <p:nvSpPr>
          <p:cNvPr id="234" name="Shape 234"/>
          <p:cNvSpPr txBox="1"/>
          <p:nvPr/>
        </p:nvSpPr>
        <p:spPr>
          <a:xfrm>
            <a:off x="5596325" y="1433300"/>
            <a:ext cx="2477400" cy="2263500"/>
          </a:xfrm>
          <a:prstGeom prst="rect">
            <a:avLst/>
          </a:prstGeom>
          <a:noFill/>
          <a:ln>
            <a:noFill/>
          </a:ln>
        </p:spPr>
        <p:txBody>
          <a:bodyPr lIns="91425" tIns="45700" rIns="91425" bIns="45700" anchor="t" anchorCtr="0">
            <a:noAutofit/>
          </a:bodyPr>
          <a:lstStyle/>
          <a:p>
            <a:pPr marL="0" marR="0" lvl="0" indent="0" algn="ctr" rtl="0">
              <a:spcBef>
                <a:spcPts val="0"/>
              </a:spcBef>
              <a:buNone/>
            </a:pPr>
            <a:endParaRPr sz="3000">
              <a:solidFill>
                <a:schemeClr val="dk1"/>
              </a:solidFill>
              <a:latin typeface="Roboto Mono"/>
              <a:ea typeface="Roboto Mono"/>
              <a:cs typeface="Roboto Mono"/>
              <a:sym typeface="Roboto Mono"/>
            </a:endParaRPr>
          </a:p>
          <a:p>
            <a:pPr marL="0" marR="0" lvl="0" indent="0" algn="ctr" rtl="0">
              <a:spcBef>
                <a:spcPts val="0"/>
              </a:spcBef>
              <a:buSzPct val="25000"/>
              <a:buNone/>
            </a:pPr>
            <a:r>
              <a:rPr lang="en" sz="3000">
                <a:solidFill>
                  <a:schemeClr val="dk1"/>
                </a:solidFill>
                <a:latin typeface="Roboto Mono"/>
                <a:ea typeface="Roboto Mono"/>
                <a:cs typeface="Roboto Mono"/>
                <a:sym typeface="Roboto Mono"/>
              </a:rPr>
              <a:t>What is a </a:t>
            </a:r>
          </a:p>
          <a:p>
            <a:pPr marL="0" marR="0" lvl="0" indent="0" algn="ctr" rtl="0">
              <a:spcBef>
                <a:spcPts val="0"/>
              </a:spcBef>
              <a:buSzPct val="25000"/>
              <a:buNone/>
            </a:pPr>
            <a:r>
              <a:rPr lang="en" sz="3000">
                <a:solidFill>
                  <a:schemeClr val="dk1"/>
                </a:solidFill>
                <a:latin typeface="Roboto Mono"/>
                <a:ea typeface="Roboto Mono"/>
                <a:cs typeface="Roboto Mono"/>
                <a:sym typeface="Roboto Mono"/>
              </a:rPr>
              <a:t>Computer?  </a:t>
            </a:r>
          </a:p>
          <a:p>
            <a:pPr marL="0" marR="0" lvl="0" indent="0" algn="ctr" rtl="0">
              <a:spcBef>
                <a:spcPts val="0"/>
              </a:spcBef>
              <a:buSzPct val="25000"/>
              <a:buNone/>
            </a:pPr>
            <a:r>
              <a:rPr lang="en" sz="3000">
                <a:solidFill>
                  <a:schemeClr val="dk1"/>
                </a:solidFill>
                <a:latin typeface="Roboto Mono"/>
                <a:ea typeface="Roboto Mono"/>
                <a:cs typeface="Roboto Mono"/>
                <a:sym typeface="Roboto Mono"/>
              </a:rPr>
              <a:t> </a:t>
            </a:r>
          </a:p>
        </p:txBody>
      </p:sp>
      <p:pic>
        <p:nvPicPr>
          <p:cNvPr id="235" name="Shape 235" descr="computerimage.jpg"/>
          <p:cNvPicPr preferRelativeResize="0"/>
          <p:nvPr/>
        </p:nvPicPr>
        <p:blipFill>
          <a:blip r:embed="rId3">
            <a:alphaModFix/>
          </a:blip>
          <a:stretch>
            <a:fillRect/>
          </a:stretch>
        </p:blipFill>
        <p:spPr>
          <a:xfrm>
            <a:off x="570822" y="1547899"/>
            <a:ext cx="3145102" cy="204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p:nvPr/>
        </p:nvSpPr>
        <p:spPr>
          <a:xfrm rot="10800000" flipH="1">
            <a:off x="3839750" y="637530"/>
            <a:ext cx="5163300" cy="14316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42" name="Shape 242"/>
          <p:cNvSpPr txBox="1">
            <a:spLocks noGrp="1"/>
          </p:cNvSpPr>
          <p:nvPr>
            <p:ph type="title"/>
          </p:nvPr>
        </p:nvSpPr>
        <p:spPr>
          <a:xfrm>
            <a:off x="4016316" y="530550"/>
            <a:ext cx="4753200" cy="1431600"/>
          </a:xfrm>
          <a:prstGeom prst="rect">
            <a:avLst/>
          </a:prstGeom>
          <a:noFill/>
          <a:ln>
            <a:noFill/>
          </a:ln>
        </p:spPr>
        <p:txBody>
          <a:bodyPr lIns="91425" tIns="45700" rIns="91425" bIns="45700" anchor="t" anchorCtr="0">
            <a:noAutofit/>
          </a:bodyPr>
          <a:lstStyle/>
          <a:p>
            <a:pPr marL="0" marR="0" lvl="0" indent="0" algn="ctr" rtl="0">
              <a:lnSpc>
                <a:spcPct val="200000"/>
              </a:lnSpc>
              <a:spcBef>
                <a:spcPts val="0"/>
              </a:spcBef>
              <a:buClr>
                <a:srgbClr val="FF8939"/>
              </a:buClr>
              <a:buSzPct val="25000"/>
              <a:buFont typeface="Arial"/>
              <a:buNone/>
            </a:pPr>
            <a:r>
              <a:rPr lang="en" sz="2400" i="0" u="none" strike="noStrike" cap="none" dirty="0">
                <a:solidFill>
                  <a:srgbClr val="FF8939"/>
                </a:solidFill>
                <a:latin typeface="Roboto Mono"/>
                <a:ea typeface="Roboto Mono"/>
                <a:cs typeface="Roboto Mono"/>
                <a:sym typeface="Roboto Mono"/>
              </a:rPr>
              <a:t>Hardware =</a:t>
            </a:r>
            <a:br>
              <a:rPr lang="en" sz="2400" i="0" u="none" strike="noStrike" cap="none" dirty="0">
                <a:solidFill>
                  <a:srgbClr val="FF8939"/>
                </a:solidFill>
                <a:latin typeface="Roboto Mono"/>
                <a:ea typeface="Roboto Mono"/>
                <a:cs typeface="Roboto Mono"/>
                <a:sym typeface="Roboto Mono"/>
              </a:rPr>
            </a:br>
            <a:r>
              <a:rPr lang="en" sz="2400" i="0" u="none" strike="noStrike" cap="none" dirty="0">
                <a:solidFill>
                  <a:srgbClr val="FF8939"/>
                </a:solidFill>
                <a:latin typeface="Roboto Mono"/>
                <a:ea typeface="Roboto Mono"/>
                <a:cs typeface="Roboto Mono"/>
                <a:sym typeface="Roboto Mono"/>
              </a:rPr>
              <a:t> hard drive, memory etc…</a:t>
            </a:r>
          </a:p>
        </p:txBody>
      </p:sp>
      <p:sp>
        <p:nvSpPr>
          <p:cNvPr id="243" name="Shape 243"/>
          <p:cNvSpPr/>
          <p:nvPr/>
        </p:nvSpPr>
        <p:spPr>
          <a:xfrm rot="10800000" flipH="1">
            <a:off x="3839742" y="2456080"/>
            <a:ext cx="5163300" cy="15678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44" name="Shape 244"/>
          <p:cNvSpPr txBox="1"/>
          <p:nvPr/>
        </p:nvSpPr>
        <p:spPr>
          <a:xfrm>
            <a:off x="4016326" y="2495550"/>
            <a:ext cx="4753199" cy="1431600"/>
          </a:xfrm>
          <a:prstGeom prst="rect">
            <a:avLst/>
          </a:prstGeom>
          <a:noFill/>
          <a:ln>
            <a:noFill/>
          </a:ln>
        </p:spPr>
        <p:txBody>
          <a:bodyPr lIns="91425" tIns="45700" rIns="91425" bIns="45700" anchor="t" anchorCtr="0">
            <a:noAutofit/>
          </a:bodyPr>
          <a:lstStyle/>
          <a:p>
            <a:pPr marL="0" marR="0" lvl="0" indent="0" algn="ctr" rtl="0">
              <a:lnSpc>
                <a:spcPct val="200000"/>
              </a:lnSpc>
              <a:spcBef>
                <a:spcPts val="0"/>
              </a:spcBef>
              <a:spcAft>
                <a:spcPts val="0"/>
              </a:spcAft>
              <a:buClr>
                <a:srgbClr val="FF8939"/>
              </a:buClr>
              <a:buSzPct val="25000"/>
              <a:buFont typeface="Arial"/>
              <a:buNone/>
            </a:pPr>
            <a:r>
              <a:rPr lang="en" sz="2400" i="0" cap="none" dirty="0">
                <a:solidFill>
                  <a:srgbClr val="FF8939"/>
                </a:solidFill>
                <a:latin typeface="Roboto Mono"/>
                <a:ea typeface="Roboto Mono"/>
                <a:cs typeface="Roboto Mono"/>
                <a:sym typeface="Roboto Mono"/>
              </a:rPr>
              <a:t>Software = </a:t>
            </a:r>
          </a:p>
          <a:p>
            <a:pPr marL="0" marR="0" lvl="0" indent="0" algn="ctr" rtl="0">
              <a:lnSpc>
                <a:spcPct val="200000"/>
              </a:lnSpc>
              <a:spcBef>
                <a:spcPts val="0"/>
              </a:spcBef>
              <a:buClr>
                <a:srgbClr val="FF8939"/>
              </a:buClr>
              <a:buSzPct val="25000"/>
              <a:buFont typeface="Arial"/>
              <a:buNone/>
            </a:pPr>
            <a:r>
              <a:rPr lang="en" sz="2400" i="0" cap="none" dirty="0">
                <a:solidFill>
                  <a:srgbClr val="FF8939"/>
                </a:solidFill>
                <a:latin typeface="Roboto Mono"/>
                <a:ea typeface="Roboto Mono"/>
                <a:cs typeface="Roboto Mono"/>
                <a:sym typeface="Roboto Mono"/>
              </a:rPr>
              <a:t>computer programming =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p:nvPr/>
        </p:nvSpPr>
        <p:spPr>
          <a:xfrm rot="10800000" flipH="1">
            <a:off x="948675" y="816375"/>
            <a:ext cx="4464000" cy="7518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51" name="Shape 251"/>
          <p:cNvSpPr/>
          <p:nvPr/>
        </p:nvSpPr>
        <p:spPr>
          <a:xfrm rot="10800000" flipH="1">
            <a:off x="1141350" y="1705150"/>
            <a:ext cx="4271400" cy="7518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52" name="Shape 252"/>
          <p:cNvSpPr txBox="1">
            <a:spLocks noGrp="1"/>
          </p:cNvSpPr>
          <p:nvPr>
            <p:ph type="title"/>
          </p:nvPr>
        </p:nvSpPr>
        <p:spPr>
          <a:xfrm>
            <a:off x="317975" y="598350"/>
            <a:ext cx="5799300" cy="1440000"/>
          </a:xfrm>
          <a:prstGeom prst="rect">
            <a:avLst/>
          </a:prstGeom>
          <a:noFill/>
          <a:ln>
            <a:noFill/>
          </a:ln>
        </p:spPr>
        <p:txBody>
          <a:bodyPr lIns="91425" tIns="45700" rIns="91425" bIns="45700" anchor="t" anchorCtr="0">
            <a:noAutofit/>
          </a:bodyPr>
          <a:lstStyle/>
          <a:p>
            <a:pPr marL="0" marR="0" lvl="0" indent="0" algn="ctr" rtl="0">
              <a:lnSpc>
                <a:spcPct val="200000"/>
              </a:lnSpc>
              <a:spcBef>
                <a:spcPts val="0"/>
              </a:spcBef>
              <a:buClr>
                <a:schemeClr val="lt1"/>
              </a:buClr>
              <a:buSzPct val="25000"/>
              <a:buFont typeface="Arial"/>
              <a:buNone/>
            </a:pPr>
            <a:r>
              <a:rPr lang="en" sz="3000" i="0" u="none" strike="noStrike" cap="none" dirty="0">
                <a:solidFill>
                  <a:schemeClr val="lt1"/>
                </a:solidFill>
                <a:latin typeface="Roboto Mono"/>
                <a:ea typeface="Roboto Mono"/>
                <a:cs typeface="Roboto Mono"/>
                <a:sym typeface="Roboto Mono"/>
              </a:rPr>
              <a:t>What does the word</a:t>
            </a:r>
            <a:br>
              <a:rPr lang="en" sz="3000" i="0" u="none" strike="noStrike" cap="none" dirty="0">
                <a:solidFill>
                  <a:schemeClr val="lt1"/>
                </a:solidFill>
                <a:latin typeface="Roboto Mono"/>
                <a:ea typeface="Roboto Mono"/>
                <a:cs typeface="Roboto Mono"/>
                <a:sym typeface="Roboto Mono"/>
              </a:rPr>
            </a:br>
            <a:r>
              <a:rPr lang="en" sz="3000" i="0" u="none" strike="noStrike" cap="none" dirty="0">
                <a:solidFill>
                  <a:schemeClr val="lt1"/>
                </a:solidFill>
                <a:latin typeface="Roboto Mono"/>
                <a:ea typeface="Roboto Mono"/>
                <a:cs typeface="Roboto Mono"/>
                <a:sym typeface="Roboto Mono"/>
              </a:rPr>
              <a:t>code mean to you?  </a:t>
            </a:r>
          </a:p>
        </p:txBody>
      </p:sp>
      <p:pic>
        <p:nvPicPr>
          <p:cNvPr id="253" name="Shape 253" descr="gg.jpg"/>
          <p:cNvPicPr preferRelativeResize="0"/>
          <p:nvPr/>
        </p:nvPicPr>
        <p:blipFill rotWithShape="1">
          <a:blip r:embed="rId3">
            <a:alphaModFix/>
          </a:blip>
          <a:srcRect/>
          <a:stretch/>
        </p:blipFill>
        <p:spPr>
          <a:xfrm>
            <a:off x="5536060" y="3176192"/>
            <a:ext cx="1574100" cy="1440000"/>
          </a:xfrm>
          <a:prstGeom prst="rect">
            <a:avLst/>
          </a:prstGeom>
          <a:noFill/>
          <a:ln>
            <a:noFill/>
          </a:ln>
        </p:spPr>
      </p:pic>
      <p:pic>
        <p:nvPicPr>
          <p:cNvPr id="254" name="Shape 254" descr="locks.jpg"/>
          <p:cNvPicPr preferRelativeResize="0"/>
          <p:nvPr/>
        </p:nvPicPr>
        <p:blipFill rotWithShape="1">
          <a:blip r:embed="rId4">
            <a:alphaModFix/>
          </a:blip>
          <a:srcRect/>
          <a:stretch/>
        </p:blipFill>
        <p:spPr>
          <a:xfrm>
            <a:off x="3376892" y="3294389"/>
            <a:ext cx="1460100" cy="1241100"/>
          </a:xfrm>
          <a:prstGeom prst="rect">
            <a:avLst/>
          </a:prstGeom>
          <a:noFill/>
          <a:ln>
            <a:noFill/>
          </a:ln>
        </p:spPr>
      </p:pic>
      <p:pic>
        <p:nvPicPr>
          <p:cNvPr id="255" name="Shape 255" descr="postal code.jpg"/>
          <p:cNvPicPr preferRelativeResize="0"/>
          <p:nvPr/>
        </p:nvPicPr>
        <p:blipFill rotWithShape="1">
          <a:blip r:embed="rId5">
            <a:alphaModFix/>
          </a:blip>
          <a:srcRect/>
          <a:stretch/>
        </p:blipFill>
        <p:spPr>
          <a:xfrm>
            <a:off x="567666" y="3176192"/>
            <a:ext cx="1998600" cy="135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a:stretch/>
        </p:blipFill>
        <p:spPr>
          <a:xfrm>
            <a:off x="0" y="0"/>
            <a:ext cx="9144000" cy="6015900"/>
          </a:xfrm>
          <a:prstGeom prst="rect">
            <a:avLst/>
          </a:prstGeom>
          <a:noFill/>
          <a:ln>
            <a:noFill/>
          </a:ln>
        </p:spPr>
      </p:pic>
      <p:sp>
        <p:nvSpPr>
          <p:cNvPr id="262" name="Shape 262"/>
          <p:cNvSpPr/>
          <p:nvPr/>
        </p:nvSpPr>
        <p:spPr>
          <a:xfrm rot="-327" flipH="1">
            <a:off x="2437724" y="1303425"/>
            <a:ext cx="6317400" cy="619800"/>
          </a:xfrm>
          <a:prstGeom prst="rect">
            <a:avLst/>
          </a:prstGeom>
          <a:solidFill>
            <a:srgbClr val="33AFF7"/>
          </a:solidFill>
          <a:ln>
            <a:noFill/>
          </a:ln>
        </p:spPr>
        <p:txBody>
          <a:bodyPr lIns="91425" tIns="45700" rIns="91425" bIns="45700" anchor="ctr" anchorCtr="0">
            <a:noAutofit/>
          </a:bodyPr>
          <a:lstStyle/>
          <a:p>
            <a:pPr marL="0" marR="0" lvl="0" indent="0" algn="ctr" rtl="0">
              <a:spcBef>
                <a:spcPts val="0"/>
              </a:spcBef>
              <a:buSzPct val="25000"/>
              <a:buNone/>
            </a:pPr>
            <a:r>
              <a:rPr lang="en" sz="2400">
                <a:solidFill>
                  <a:schemeClr val="lt1"/>
                </a:solidFill>
                <a:latin typeface="Roboto Mono"/>
                <a:ea typeface="Roboto Mono"/>
                <a:cs typeface="Roboto Mono"/>
                <a:sym typeface="Roboto Mono"/>
              </a:rPr>
              <a:t>how we tell computers what to do</a:t>
            </a:r>
          </a:p>
        </p:txBody>
      </p:sp>
      <p:sp>
        <p:nvSpPr>
          <p:cNvPr id="263" name="Shape 263"/>
          <p:cNvSpPr/>
          <p:nvPr/>
        </p:nvSpPr>
        <p:spPr>
          <a:xfrm rot="-516" flipH="1">
            <a:off x="2925649" y="516825"/>
            <a:ext cx="3995700" cy="545400"/>
          </a:xfrm>
          <a:prstGeom prst="rect">
            <a:avLst/>
          </a:prstGeom>
          <a:solidFill>
            <a:srgbClr val="33AFF7"/>
          </a:solidFill>
          <a:ln>
            <a:noFill/>
          </a:ln>
        </p:spPr>
        <p:txBody>
          <a:bodyPr lIns="91425" tIns="45700" rIns="91425" bIns="45700" anchor="ctr" anchorCtr="0">
            <a:noAutofit/>
          </a:bodyPr>
          <a:lstStyle/>
          <a:p>
            <a:pPr marL="0" marR="0" lvl="0" indent="0" algn="ctr" rtl="0">
              <a:spcBef>
                <a:spcPts val="0"/>
              </a:spcBef>
              <a:buSzPct val="25000"/>
              <a:buNone/>
            </a:pPr>
            <a:r>
              <a:rPr lang="en" sz="2400">
                <a:solidFill>
                  <a:schemeClr val="lt1"/>
                </a:solidFill>
                <a:latin typeface="Roboto Mono"/>
                <a:ea typeface="Roboto Mono"/>
                <a:cs typeface="Roboto Mono"/>
                <a:sym typeface="Roboto Mono"/>
              </a:rPr>
              <a:t>Computer code 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5215480" y="661252"/>
            <a:ext cx="3239100" cy="3807600"/>
          </a:xfrm>
          <a:prstGeom prst="rect">
            <a:avLst/>
          </a:prstGeom>
        </p:spPr>
        <p:txBody>
          <a:bodyPr lIns="91425" tIns="91425" rIns="91425" bIns="91425" anchor="t" anchorCtr="0">
            <a:noAutofit/>
          </a:bodyPr>
          <a:lstStyle/>
          <a:p>
            <a:pPr marL="0" lvl="0" indent="0" algn="l">
              <a:spcBef>
                <a:spcPts val="0"/>
              </a:spcBef>
              <a:buClr>
                <a:srgbClr val="000000"/>
              </a:buClr>
              <a:buSzPct val="25000"/>
              <a:buFont typeface="Arial"/>
              <a:buNone/>
            </a:pPr>
            <a:endParaRPr sz="1800">
              <a:latin typeface="Calibri"/>
              <a:ea typeface="Calibri"/>
              <a:cs typeface="Calibri"/>
              <a:sym typeface="Calibri"/>
            </a:endParaRPr>
          </a:p>
          <a:p>
            <a:pPr lvl="0">
              <a:spcBef>
                <a:spcPts val="0"/>
              </a:spcBef>
              <a:buNone/>
            </a:pPr>
            <a:endParaRPr/>
          </a:p>
        </p:txBody>
      </p:sp>
      <p:pic>
        <p:nvPicPr>
          <p:cNvPr id="270" name="Shape 270"/>
          <p:cNvPicPr preferRelativeResize="0"/>
          <p:nvPr/>
        </p:nvPicPr>
        <p:blipFill rotWithShape="1">
          <a:blip r:embed="rId3">
            <a:alphaModFix/>
          </a:blip>
          <a:srcRect/>
          <a:stretch/>
        </p:blipFill>
        <p:spPr>
          <a:xfrm>
            <a:off x="574500" y="2172668"/>
            <a:ext cx="1603200" cy="851100"/>
          </a:xfrm>
          <a:prstGeom prst="rect">
            <a:avLst/>
          </a:prstGeom>
          <a:noFill/>
          <a:ln>
            <a:noFill/>
          </a:ln>
        </p:spPr>
      </p:pic>
      <p:pic>
        <p:nvPicPr>
          <p:cNvPr id="271" name="Shape 271"/>
          <p:cNvPicPr preferRelativeResize="0"/>
          <p:nvPr/>
        </p:nvPicPr>
        <p:blipFill rotWithShape="1">
          <a:blip r:embed="rId4">
            <a:alphaModFix/>
          </a:blip>
          <a:srcRect/>
          <a:stretch/>
        </p:blipFill>
        <p:spPr>
          <a:xfrm>
            <a:off x="1411793" y="3378314"/>
            <a:ext cx="1087800" cy="851100"/>
          </a:xfrm>
          <a:prstGeom prst="rect">
            <a:avLst/>
          </a:prstGeom>
          <a:noFill/>
          <a:ln>
            <a:noFill/>
          </a:ln>
        </p:spPr>
      </p:pic>
      <p:pic>
        <p:nvPicPr>
          <p:cNvPr id="272" name="Shape 272"/>
          <p:cNvPicPr preferRelativeResize="0"/>
          <p:nvPr/>
        </p:nvPicPr>
        <p:blipFill rotWithShape="1">
          <a:blip r:embed="rId5">
            <a:alphaModFix/>
          </a:blip>
          <a:srcRect/>
          <a:stretch/>
        </p:blipFill>
        <p:spPr>
          <a:xfrm>
            <a:off x="2545781" y="1020005"/>
            <a:ext cx="929399" cy="1281000"/>
          </a:xfrm>
          <a:prstGeom prst="rect">
            <a:avLst/>
          </a:prstGeom>
          <a:noFill/>
          <a:ln>
            <a:noFill/>
          </a:ln>
        </p:spPr>
      </p:pic>
      <p:pic>
        <p:nvPicPr>
          <p:cNvPr id="273" name="Shape 273"/>
          <p:cNvPicPr preferRelativeResize="0"/>
          <p:nvPr/>
        </p:nvPicPr>
        <p:blipFill rotWithShape="1">
          <a:blip r:embed="rId6">
            <a:alphaModFix/>
          </a:blip>
          <a:srcRect/>
          <a:stretch/>
        </p:blipFill>
        <p:spPr>
          <a:xfrm>
            <a:off x="1089853" y="327899"/>
            <a:ext cx="2432400" cy="525900"/>
          </a:xfrm>
          <a:prstGeom prst="rect">
            <a:avLst/>
          </a:prstGeom>
          <a:noFill/>
          <a:ln>
            <a:noFill/>
          </a:ln>
        </p:spPr>
      </p:pic>
      <p:pic>
        <p:nvPicPr>
          <p:cNvPr id="274" name="Shape 274"/>
          <p:cNvPicPr preferRelativeResize="0"/>
          <p:nvPr/>
        </p:nvPicPr>
        <p:blipFill rotWithShape="1">
          <a:blip r:embed="rId7">
            <a:alphaModFix/>
          </a:blip>
          <a:srcRect l="26972" r="26976"/>
          <a:stretch/>
        </p:blipFill>
        <p:spPr>
          <a:xfrm>
            <a:off x="2806727" y="2687512"/>
            <a:ext cx="1006800" cy="1030500"/>
          </a:xfrm>
          <a:prstGeom prst="rect">
            <a:avLst/>
          </a:prstGeom>
          <a:noFill/>
          <a:ln>
            <a:noFill/>
          </a:ln>
        </p:spPr>
      </p:pic>
      <p:pic>
        <p:nvPicPr>
          <p:cNvPr id="275" name="Shape 275"/>
          <p:cNvPicPr preferRelativeResize="0"/>
          <p:nvPr/>
        </p:nvPicPr>
        <p:blipFill rotWithShape="1">
          <a:blip r:embed="rId8">
            <a:alphaModFix/>
          </a:blip>
          <a:srcRect/>
          <a:stretch/>
        </p:blipFill>
        <p:spPr>
          <a:xfrm>
            <a:off x="951812" y="1020002"/>
            <a:ext cx="1006799" cy="1009800"/>
          </a:xfrm>
          <a:prstGeom prst="rect">
            <a:avLst/>
          </a:prstGeom>
          <a:noFill/>
          <a:ln>
            <a:noFill/>
          </a:ln>
        </p:spPr>
      </p:pic>
      <p:sp>
        <p:nvSpPr>
          <p:cNvPr id="276" name="Shape 276"/>
          <p:cNvSpPr/>
          <p:nvPr/>
        </p:nvSpPr>
        <p:spPr>
          <a:xfrm rot="10800000" flipH="1">
            <a:off x="5483049" y="812700"/>
            <a:ext cx="2755500" cy="3541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SzPct val="25000"/>
              <a:buNone/>
            </a:pPr>
            <a:r>
              <a:rPr lang="en" sz="1800">
                <a:solidFill>
                  <a:schemeClr val="lt1"/>
                </a:solidFill>
                <a:latin typeface="Calibri"/>
                <a:ea typeface="Calibri"/>
                <a:cs typeface="Calibri"/>
                <a:sym typeface="Calibri"/>
              </a:rPr>
              <a:t>Ahat</a:t>
            </a:r>
          </a:p>
        </p:txBody>
      </p:sp>
      <p:sp>
        <p:nvSpPr>
          <p:cNvPr id="277" name="Shape 277"/>
          <p:cNvSpPr txBox="1"/>
          <p:nvPr/>
        </p:nvSpPr>
        <p:spPr>
          <a:xfrm>
            <a:off x="5797900" y="1806300"/>
            <a:ext cx="2125800" cy="1554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3000">
                <a:solidFill>
                  <a:schemeClr val="dk1"/>
                </a:solidFill>
                <a:latin typeface="Roboto Mono"/>
                <a:ea typeface="Roboto Mono"/>
                <a:cs typeface="Roboto Mono"/>
                <a:sym typeface="Roboto Mono"/>
              </a:rPr>
              <a:t>What are </a:t>
            </a:r>
          </a:p>
          <a:p>
            <a:pPr marL="0" marR="0" lvl="0" indent="0" algn="ctr" rtl="0">
              <a:spcBef>
                <a:spcPts val="0"/>
              </a:spcBef>
              <a:buSzPct val="25000"/>
              <a:buNone/>
            </a:pPr>
            <a:r>
              <a:rPr lang="en" sz="3000">
                <a:solidFill>
                  <a:schemeClr val="dk1"/>
                </a:solidFill>
                <a:latin typeface="Roboto Mono"/>
                <a:ea typeface="Roboto Mono"/>
                <a:cs typeface="Roboto Mono"/>
                <a:sym typeface="Roboto Mono"/>
              </a:rPr>
              <a:t>these </a:t>
            </a:r>
          </a:p>
          <a:p>
            <a:pPr marL="0" marR="0" lvl="0" indent="0" algn="ctr" rtl="0">
              <a:spcBef>
                <a:spcPts val="0"/>
              </a:spcBef>
              <a:buSzPct val="25000"/>
              <a:buNone/>
            </a:pPr>
            <a:r>
              <a:rPr lang="en" sz="3000">
                <a:solidFill>
                  <a:schemeClr val="dk1"/>
                </a:solidFill>
                <a:latin typeface="Roboto Mono"/>
                <a:ea typeface="Roboto Mono"/>
                <a:cs typeface="Roboto Mono"/>
                <a:sym typeface="Roboto Mono"/>
              </a:rPr>
              <a:t>images?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p:nvPr/>
        </p:nvSpPr>
        <p:spPr>
          <a:xfrm flipH="1">
            <a:off x="7000049" y="4357587"/>
            <a:ext cx="2096700" cy="739200"/>
          </a:xfrm>
          <a:prstGeom prst="rect">
            <a:avLst/>
          </a:prstGeom>
          <a:solidFill>
            <a:schemeClr val="dk2"/>
          </a:solidFill>
          <a:ln>
            <a:noFill/>
          </a:ln>
        </p:spPr>
        <p:txBody>
          <a:bodyPr lIns="91425" tIns="45700" rIns="91425" bIns="45700" anchor="ctr" anchorCtr="0">
            <a:noAutofit/>
          </a:bodyPr>
          <a:lstStyle/>
          <a:p>
            <a:pPr marL="0" marR="0" lvl="0" indent="0" algn="l" rtl="0">
              <a:spcBef>
                <a:spcPts val="0"/>
              </a:spcBef>
              <a:buNone/>
            </a:pPr>
            <a:endParaRPr/>
          </a:p>
        </p:txBody>
      </p:sp>
      <p:pic>
        <p:nvPicPr>
          <p:cNvPr id="284" name="Shape 284"/>
          <p:cNvPicPr preferRelativeResize="0"/>
          <p:nvPr/>
        </p:nvPicPr>
        <p:blipFill rotWithShape="1">
          <a:blip r:embed="rId3">
            <a:alphaModFix/>
          </a:blip>
          <a:srcRect/>
          <a:stretch/>
        </p:blipFill>
        <p:spPr>
          <a:xfrm>
            <a:off x="987401" y="338824"/>
            <a:ext cx="2514600" cy="968700"/>
          </a:xfrm>
          <a:prstGeom prst="rect">
            <a:avLst/>
          </a:prstGeom>
          <a:noFill/>
          <a:ln>
            <a:noFill/>
          </a:ln>
        </p:spPr>
      </p:pic>
      <p:pic>
        <p:nvPicPr>
          <p:cNvPr id="285" name="Shape 285" descr="http://cdn1.tnwcdn.com/wp-content/blogs.dir/1/files/2010/05/wikipedia1.png"/>
          <p:cNvPicPr preferRelativeResize="0"/>
          <p:nvPr/>
        </p:nvPicPr>
        <p:blipFill rotWithShape="1">
          <a:blip r:embed="rId4">
            <a:alphaModFix/>
          </a:blip>
          <a:srcRect/>
          <a:stretch/>
        </p:blipFill>
        <p:spPr>
          <a:xfrm>
            <a:off x="1394778" y="1451093"/>
            <a:ext cx="1699800" cy="1694400"/>
          </a:xfrm>
          <a:prstGeom prst="rect">
            <a:avLst/>
          </a:prstGeom>
          <a:noFill/>
          <a:ln>
            <a:noFill/>
          </a:ln>
        </p:spPr>
      </p:pic>
      <p:pic>
        <p:nvPicPr>
          <p:cNvPr id="286" name="Shape 286" descr="mc.jpg"/>
          <p:cNvPicPr preferRelativeResize="0"/>
          <p:nvPr/>
        </p:nvPicPr>
        <p:blipFill rotWithShape="1">
          <a:blip r:embed="rId5">
            <a:alphaModFix/>
          </a:blip>
          <a:srcRect/>
          <a:stretch/>
        </p:blipFill>
        <p:spPr>
          <a:xfrm>
            <a:off x="987399" y="3289007"/>
            <a:ext cx="2514600" cy="1068600"/>
          </a:xfrm>
          <a:prstGeom prst="rect">
            <a:avLst/>
          </a:prstGeom>
          <a:noFill/>
          <a:ln>
            <a:noFill/>
          </a:ln>
        </p:spPr>
      </p:pic>
      <p:sp>
        <p:nvSpPr>
          <p:cNvPr id="287" name="Shape 287"/>
          <p:cNvSpPr/>
          <p:nvPr/>
        </p:nvSpPr>
        <p:spPr>
          <a:xfrm flipH="1">
            <a:off x="4715825" y="276675"/>
            <a:ext cx="4263300" cy="4615200"/>
          </a:xfrm>
          <a:prstGeom prst="rect">
            <a:avLst/>
          </a:prstGeom>
          <a:solidFill>
            <a:schemeClr val="lt1"/>
          </a:solidFill>
          <a:ln>
            <a:noFill/>
          </a:ln>
        </p:spPr>
        <p:txBody>
          <a:bodyPr lIns="91425" tIns="45700" rIns="91425" bIns="45700" anchor="ctr" anchorCtr="0">
            <a:noAutofit/>
          </a:bodyPr>
          <a:lstStyle/>
          <a:p>
            <a:pPr lvl="0" algn="ctr" rtl="0">
              <a:lnSpc>
                <a:spcPct val="100000"/>
              </a:lnSpc>
              <a:spcBef>
                <a:spcPts val="0"/>
              </a:spcBef>
              <a:buClr>
                <a:schemeClr val="dk2"/>
              </a:buClr>
              <a:buSzPct val="25000"/>
              <a:buFont typeface="Arial"/>
              <a:buNone/>
            </a:pPr>
            <a:r>
              <a:rPr lang="en" sz="3000">
                <a:solidFill>
                  <a:schemeClr val="dk2"/>
                </a:solidFill>
                <a:latin typeface="Roboto Mono"/>
                <a:ea typeface="Roboto Mono"/>
                <a:cs typeface="Roboto Mono"/>
                <a:sym typeface="Roboto Mono"/>
              </a:rPr>
              <a:t>What do you use </a:t>
            </a:r>
          </a:p>
          <a:p>
            <a:pPr lvl="0" algn="ctr" rtl="0">
              <a:lnSpc>
                <a:spcPct val="100000"/>
              </a:lnSpc>
              <a:spcBef>
                <a:spcPts val="0"/>
              </a:spcBef>
              <a:buClr>
                <a:schemeClr val="dk2"/>
              </a:buClr>
              <a:buSzPct val="25000"/>
              <a:buFont typeface="Arial"/>
              <a:buNone/>
            </a:pPr>
            <a:r>
              <a:rPr lang="en" sz="3000">
                <a:solidFill>
                  <a:schemeClr val="dk2"/>
                </a:solidFill>
                <a:latin typeface="Roboto Mono"/>
                <a:ea typeface="Roboto Mono"/>
                <a:cs typeface="Roboto Mono"/>
                <a:sym typeface="Roboto Mono"/>
              </a:rPr>
              <a:t>a computer for?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5070105" y="817802"/>
            <a:ext cx="3586499" cy="38076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l"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ctr" rtl="0">
              <a:spcBef>
                <a:spcPts val="0"/>
              </a:spcBef>
              <a:spcAft>
                <a:spcPts val="0"/>
              </a:spcAft>
              <a:buClr>
                <a:schemeClr val="lt1"/>
              </a:buClr>
              <a:buSzPct val="25000"/>
              <a:buFont typeface="Arial"/>
              <a:buNone/>
            </a:pPr>
            <a:r>
              <a:rPr lang="en" sz="3600" i="0" u="none" strike="noStrike" cap="none">
                <a:solidFill>
                  <a:schemeClr val="lt1"/>
                </a:solidFill>
                <a:latin typeface="Roboto Mono"/>
                <a:ea typeface="Roboto Mono"/>
                <a:cs typeface="Roboto Mono"/>
                <a:sym typeface="Roboto Mono"/>
              </a:rPr>
              <a:t>Algorithms</a:t>
            </a:r>
          </a:p>
          <a:p>
            <a:pPr marL="0" marR="0" lvl="0" indent="0" algn="ctr" rtl="0">
              <a:spcBef>
                <a:spcPts val="0"/>
              </a:spcBef>
              <a:spcAft>
                <a:spcPts val="0"/>
              </a:spcAft>
              <a:buClr>
                <a:schemeClr val="lt1"/>
              </a:buClr>
              <a:buSzPct val="25000"/>
              <a:buFont typeface="Arial"/>
              <a:buNone/>
            </a:pPr>
            <a:r>
              <a:rPr lang="en" sz="1800">
                <a:latin typeface="Roboto Mono"/>
                <a:ea typeface="Roboto Mono"/>
                <a:cs typeface="Roboto Mono"/>
                <a:sym typeface="Roboto Mono"/>
              </a:rPr>
              <a:t>(sequences &amp; rules)</a:t>
            </a:r>
          </a:p>
          <a:p>
            <a:pPr marL="0" marR="0" lvl="0" indent="0" algn="ctr" rtl="0">
              <a:spcBef>
                <a:spcPts val="480"/>
              </a:spcBef>
              <a:buClr>
                <a:schemeClr val="lt1"/>
              </a:buClr>
              <a:buSzPct val="25000"/>
              <a:buFont typeface="Arial"/>
              <a:buNone/>
            </a:pPr>
            <a:endParaRPr sz="1800" i="0" u="none" strike="noStrike" cap="none">
              <a:solidFill>
                <a:schemeClr val="lt1"/>
              </a:solidFill>
              <a:latin typeface="Roboto Mono"/>
              <a:ea typeface="Roboto Mono"/>
              <a:cs typeface="Roboto Mono"/>
              <a:sym typeface="Roboto Mono"/>
            </a:endParaRPr>
          </a:p>
        </p:txBody>
      </p:sp>
      <p:pic>
        <p:nvPicPr>
          <p:cNvPr id="165" name="Shape 165"/>
          <p:cNvPicPr preferRelativeResize="0"/>
          <p:nvPr/>
        </p:nvPicPr>
        <p:blipFill rotWithShape="1">
          <a:blip r:embed="rId3">
            <a:alphaModFix/>
          </a:blip>
          <a:srcRect/>
          <a:stretch/>
        </p:blipFill>
        <p:spPr>
          <a:xfrm>
            <a:off x="1123725" y="1847325"/>
            <a:ext cx="2035800" cy="2428800"/>
          </a:xfrm>
          <a:prstGeom prst="rect">
            <a:avLst/>
          </a:prstGeom>
          <a:noFill/>
          <a:ln>
            <a:noFill/>
          </a:ln>
        </p:spPr>
      </p:pic>
      <p:sp>
        <p:nvSpPr>
          <p:cNvPr id="166" name="Shape 166"/>
          <p:cNvSpPr txBox="1"/>
          <p:nvPr/>
        </p:nvSpPr>
        <p:spPr>
          <a:xfrm>
            <a:off x="1261450" y="603088"/>
            <a:ext cx="1605300" cy="9234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800">
                <a:solidFill>
                  <a:schemeClr val="dk1"/>
                </a:solidFill>
                <a:latin typeface="Calibri"/>
                <a:ea typeface="Calibri"/>
                <a:cs typeface="Calibri"/>
                <a:sym typeface="Calibri"/>
              </a:rPr>
              <a:t> </a:t>
            </a:r>
          </a:p>
          <a:p>
            <a:pPr marL="0" marR="0" lvl="0" indent="0" algn="ctr" rtl="0">
              <a:spcBef>
                <a:spcPts val="0"/>
              </a:spcBef>
              <a:buSzPct val="25000"/>
              <a:buNone/>
            </a:pPr>
            <a:r>
              <a:rPr lang="en" sz="2000">
                <a:solidFill>
                  <a:schemeClr val="dk1"/>
                </a:solidFill>
                <a:latin typeface="Roboto Mono"/>
                <a:ea typeface="Roboto Mono"/>
                <a:cs typeface="Roboto Mono"/>
                <a:sym typeface="Roboto Mono"/>
              </a:rPr>
              <a:t>A series of steps</a:t>
            </a:r>
          </a:p>
        </p:txBody>
      </p:sp>
      <p:sp>
        <p:nvSpPr>
          <p:cNvPr id="167" name="Shape 167"/>
          <p:cNvSpPr/>
          <p:nvPr/>
        </p:nvSpPr>
        <p:spPr>
          <a:xfrm flipH="1">
            <a:off x="6121075" y="3478800"/>
            <a:ext cx="2973900" cy="16647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4661300" y="661250"/>
            <a:ext cx="4482599" cy="3807600"/>
          </a:xfrm>
          <a:prstGeom prst="rect">
            <a:avLst/>
          </a:prstGeom>
          <a:noFill/>
          <a:ln>
            <a:noFill/>
          </a:ln>
        </p:spPr>
        <p:txBody>
          <a:bodyPr lIns="91425" tIns="45700" rIns="91425" bIns="45700" anchor="t" anchorCtr="0">
            <a:noAutofit/>
          </a:bodyPr>
          <a:lstStyle/>
          <a:p>
            <a:pPr marL="0" marR="0" lvl="0" indent="0"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ctr" rtl="0">
              <a:spcBef>
                <a:spcPts val="0"/>
              </a:spcBef>
              <a:spcAft>
                <a:spcPts val="0"/>
              </a:spcAft>
              <a:buClr>
                <a:schemeClr val="lt1"/>
              </a:buClr>
              <a:buSzPct val="25000"/>
              <a:buFont typeface="Arial"/>
              <a:buNone/>
            </a:pPr>
            <a:r>
              <a:rPr lang="en" sz="3600" i="0" u="none" strike="noStrike" cap="none">
                <a:solidFill>
                  <a:schemeClr val="lt1"/>
                </a:solidFill>
                <a:latin typeface="Roboto Mono"/>
                <a:ea typeface="Roboto Mono"/>
                <a:cs typeface="Roboto Mono"/>
                <a:sym typeface="Roboto Mono"/>
              </a:rPr>
              <a:t>Decomposition</a:t>
            </a:r>
          </a:p>
          <a:p>
            <a:pPr marL="0" marR="0" lvl="0" indent="0" algn="ctr" rtl="0">
              <a:spcBef>
                <a:spcPts val="0"/>
              </a:spcBef>
              <a:spcAft>
                <a:spcPts val="0"/>
              </a:spcAft>
              <a:buClr>
                <a:schemeClr val="lt1"/>
              </a:buClr>
              <a:buSzPct val="25000"/>
              <a:buFont typeface="Arial"/>
              <a:buNone/>
            </a:pPr>
            <a:r>
              <a:rPr lang="en" sz="1800">
                <a:latin typeface="Roboto Mono"/>
                <a:ea typeface="Roboto Mono"/>
                <a:cs typeface="Roboto Mono"/>
                <a:sym typeface="Roboto Mono"/>
              </a:rPr>
              <a:t>(breaking down into parts)</a:t>
            </a:r>
          </a:p>
          <a:p>
            <a:pPr marL="0" marR="0" lvl="0" indent="0" algn="ctr"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sz="2400" i="0" u="none" strike="noStrike" cap="none">
              <a:solidFill>
                <a:schemeClr val="lt1"/>
              </a:solidFill>
              <a:latin typeface="Roboto Mono"/>
              <a:ea typeface="Roboto Mono"/>
              <a:cs typeface="Roboto Mono"/>
              <a:sym typeface="Roboto Mono"/>
            </a:endParaRPr>
          </a:p>
        </p:txBody>
      </p:sp>
      <p:sp>
        <p:nvSpPr>
          <p:cNvPr id="174" name="Shape 174"/>
          <p:cNvSpPr txBox="1"/>
          <p:nvPr/>
        </p:nvSpPr>
        <p:spPr>
          <a:xfrm>
            <a:off x="245125" y="237960"/>
            <a:ext cx="1605300" cy="3692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175" name="Shape 175"/>
          <p:cNvSpPr txBox="1"/>
          <p:nvPr/>
        </p:nvSpPr>
        <p:spPr>
          <a:xfrm>
            <a:off x="937425" y="554700"/>
            <a:ext cx="2759700" cy="1598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chemeClr val="dk1"/>
                </a:solidFill>
                <a:latin typeface="Roboto Mono"/>
                <a:ea typeface="Roboto Mono"/>
                <a:cs typeface="Roboto Mono"/>
                <a:sym typeface="Roboto Mono"/>
              </a:rPr>
              <a:t>Decomposition:</a:t>
            </a:r>
          </a:p>
          <a:p>
            <a:pPr marL="0" marR="0" lvl="0" indent="0" algn="ctr" rtl="0">
              <a:spcBef>
                <a:spcPts val="0"/>
              </a:spcBef>
              <a:buSzPct val="25000"/>
              <a:buNone/>
            </a:pPr>
            <a:r>
              <a:rPr lang="en" sz="2000">
                <a:solidFill>
                  <a:schemeClr val="dk1"/>
                </a:solidFill>
                <a:latin typeface="Roboto Mono"/>
                <a:ea typeface="Roboto Mono"/>
                <a:cs typeface="Roboto Mono"/>
                <a:sym typeface="Roboto Mono"/>
              </a:rPr>
              <a:t>Reduce a complex problem into small pieces</a:t>
            </a:r>
          </a:p>
        </p:txBody>
      </p:sp>
      <p:sp>
        <p:nvSpPr>
          <p:cNvPr id="176" name="Shape 176"/>
          <p:cNvSpPr/>
          <p:nvPr/>
        </p:nvSpPr>
        <p:spPr>
          <a:xfrm flipH="1">
            <a:off x="8198400" y="4388075"/>
            <a:ext cx="945600" cy="699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Calibri"/>
              <a:ea typeface="Calibri"/>
              <a:cs typeface="Calibri"/>
              <a:sym typeface="Calibri"/>
            </a:endParaRPr>
          </a:p>
        </p:txBody>
      </p:sp>
      <p:pic>
        <p:nvPicPr>
          <p:cNvPr id="177" name="Shape 177"/>
          <p:cNvPicPr preferRelativeResize="0"/>
          <p:nvPr/>
        </p:nvPicPr>
        <p:blipFill>
          <a:blip r:embed="rId3">
            <a:alphaModFix/>
          </a:blip>
          <a:stretch>
            <a:fillRect/>
          </a:stretch>
        </p:blipFill>
        <p:spPr>
          <a:xfrm rot="1416678">
            <a:off x="1574853" y="2829156"/>
            <a:ext cx="1879794" cy="16037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5304925" y="1562475"/>
            <a:ext cx="3239100" cy="1541400"/>
          </a:xfrm>
          <a:prstGeom prst="rect">
            <a:avLst/>
          </a:prstGeom>
        </p:spPr>
        <p:txBody>
          <a:bodyPr lIns="91425" tIns="91425" rIns="91425" bIns="91425" anchor="t" anchorCtr="0">
            <a:noAutofit/>
          </a:bodyPr>
          <a:lstStyle/>
          <a:p>
            <a:pPr marL="0" lvl="0" indent="0" algn="ctr" rtl="0">
              <a:spcBef>
                <a:spcPts val="0"/>
              </a:spcBef>
              <a:buClr>
                <a:schemeClr val="lt1"/>
              </a:buClr>
              <a:buSzPct val="25000"/>
              <a:buFont typeface="Arial"/>
              <a:buNone/>
            </a:pPr>
            <a:r>
              <a:rPr lang="en" sz="3600">
                <a:latin typeface="Roboto Mono"/>
                <a:ea typeface="Roboto Mono"/>
                <a:cs typeface="Roboto Mono"/>
                <a:sym typeface="Roboto Mono"/>
              </a:rPr>
              <a:t>Logic</a:t>
            </a:r>
          </a:p>
          <a:p>
            <a:pPr marL="0" lvl="0" indent="0" algn="ctr" rtl="0">
              <a:spcBef>
                <a:spcPts val="0"/>
              </a:spcBef>
              <a:buClr>
                <a:schemeClr val="lt1"/>
              </a:buClr>
              <a:buSzPct val="25000"/>
              <a:buFont typeface="Arial"/>
              <a:buNone/>
            </a:pPr>
            <a:r>
              <a:rPr lang="en" sz="1800">
                <a:latin typeface="Roboto Mono"/>
                <a:ea typeface="Roboto Mono"/>
                <a:cs typeface="Roboto Mono"/>
                <a:sym typeface="Roboto Mono"/>
              </a:rPr>
              <a:t>(analyzing and predicting)</a:t>
            </a:r>
          </a:p>
        </p:txBody>
      </p:sp>
      <p:sp>
        <p:nvSpPr>
          <p:cNvPr id="184" name="Shape 184"/>
          <p:cNvSpPr txBox="1"/>
          <p:nvPr/>
        </p:nvSpPr>
        <p:spPr>
          <a:xfrm>
            <a:off x="888750" y="833175"/>
            <a:ext cx="3000000" cy="30000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800" dirty="0">
                <a:solidFill>
                  <a:schemeClr val="accent3"/>
                </a:solidFill>
                <a:latin typeface="Roboto Mono"/>
                <a:ea typeface="Roboto Mono"/>
                <a:cs typeface="Roboto Mono"/>
                <a:sym typeface="Roboto Mono"/>
              </a:rPr>
              <a:t>Q. If today is Monday, what is the day after the day before the day before tomorrow?</a:t>
            </a:r>
          </a:p>
          <a:p>
            <a:pPr lvl="0" rtl="0">
              <a:lnSpc>
                <a:spcPct val="115000"/>
              </a:lnSpc>
              <a:spcBef>
                <a:spcPts val="0"/>
              </a:spcBef>
              <a:buNone/>
            </a:pPr>
            <a:endParaRPr sz="1800" dirty="0">
              <a:solidFill>
                <a:schemeClr val="accent3"/>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4832725" y="1918350"/>
            <a:ext cx="4014000" cy="1306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3600" i="0" u="none" strike="noStrike" cap="none">
                <a:solidFill>
                  <a:schemeClr val="lt1"/>
                </a:solidFill>
                <a:latin typeface="Roboto Mono"/>
                <a:ea typeface="Roboto Mono"/>
                <a:cs typeface="Roboto Mono"/>
                <a:sym typeface="Roboto Mono"/>
              </a:rPr>
              <a:t>Abstraction</a:t>
            </a:r>
          </a:p>
          <a:p>
            <a:pPr marL="0" marR="0" lvl="0" indent="0" algn="ctr" rtl="0">
              <a:spcBef>
                <a:spcPts val="0"/>
              </a:spcBef>
              <a:spcAft>
                <a:spcPts val="0"/>
              </a:spcAft>
              <a:buClr>
                <a:schemeClr val="lt1"/>
              </a:buClr>
              <a:buSzPct val="25000"/>
              <a:buFont typeface="Arial"/>
              <a:buNone/>
            </a:pPr>
            <a:r>
              <a:rPr lang="en" sz="1800">
                <a:latin typeface="Roboto Mono"/>
                <a:ea typeface="Roboto Mono"/>
                <a:cs typeface="Roboto Mono"/>
                <a:sym typeface="Roboto Mono"/>
              </a:rPr>
              <a:t>(keeping the information you need)</a:t>
            </a:r>
          </a:p>
          <a:p>
            <a:pPr marL="0" marR="0" lvl="0" indent="0" algn="l" rtl="0">
              <a:spcBef>
                <a:spcPts val="480"/>
              </a:spcBef>
              <a:buClr>
                <a:schemeClr val="lt1"/>
              </a:buClr>
              <a:buSzPct val="25000"/>
              <a:buFont typeface="Arial"/>
              <a:buNone/>
            </a:pPr>
            <a:r>
              <a:rPr lang="en">
                <a:latin typeface="Roboto Mono"/>
                <a:ea typeface="Roboto Mono"/>
                <a:cs typeface="Roboto Mono"/>
                <a:sym typeface="Roboto Mono"/>
              </a:rPr>
              <a:t> </a:t>
            </a:r>
          </a:p>
          <a:p>
            <a:pPr marL="0" lvl="0" indent="0" rtl="0">
              <a:spcBef>
                <a:spcPts val="0"/>
              </a:spcBef>
              <a:buClr>
                <a:schemeClr val="lt1"/>
              </a:buClr>
              <a:buSzPct val="25000"/>
              <a:buFont typeface="Arial"/>
              <a:buNone/>
            </a:pPr>
            <a:endParaRPr>
              <a:latin typeface="Roboto Mono"/>
              <a:ea typeface="Roboto Mono"/>
              <a:cs typeface="Roboto Mono"/>
              <a:sym typeface="Roboto Mono"/>
            </a:endParaRPr>
          </a:p>
        </p:txBody>
      </p:sp>
      <p:sp>
        <p:nvSpPr>
          <p:cNvPr id="191" name="Shape 191"/>
          <p:cNvSpPr/>
          <p:nvPr/>
        </p:nvSpPr>
        <p:spPr>
          <a:xfrm flipH="1">
            <a:off x="6121075" y="3478800"/>
            <a:ext cx="2973900" cy="16647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Calibri"/>
              <a:ea typeface="Calibri"/>
              <a:cs typeface="Calibri"/>
              <a:sym typeface="Calibri"/>
            </a:endParaRPr>
          </a:p>
        </p:txBody>
      </p:sp>
      <p:sp>
        <p:nvSpPr>
          <p:cNvPr id="192" name="Shape 192"/>
          <p:cNvSpPr txBox="1"/>
          <p:nvPr/>
        </p:nvSpPr>
        <p:spPr>
          <a:xfrm>
            <a:off x="316375" y="232975"/>
            <a:ext cx="3738300" cy="1258800"/>
          </a:xfrm>
          <a:prstGeom prst="rect">
            <a:avLst/>
          </a:prstGeom>
          <a:noFill/>
          <a:ln>
            <a:noFill/>
          </a:ln>
        </p:spPr>
        <p:txBody>
          <a:bodyPr lIns="91425" tIns="91425" rIns="91425" bIns="91425" anchor="t" anchorCtr="0">
            <a:noAutofit/>
          </a:bodyPr>
          <a:lstStyle/>
          <a:p>
            <a:pPr lvl="0" rtl="0">
              <a:spcBef>
                <a:spcPts val="0"/>
              </a:spcBef>
              <a:buNone/>
            </a:pPr>
            <a:endParaRPr sz="2400">
              <a:solidFill>
                <a:srgbClr val="FF8B33"/>
              </a:solidFill>
              <a:latin typeface="Roboto Mono"/>
              <a:ea typeface="Roboto Mono"/>
              <a:cs typeface="Roboto Mono"/>
              <a:sym typeface="Roboto Mono"/>
            </a:endParaRPr>
          </a:p>
          <a:p>
            <a:pPr lvl="0" algn="ctr" rtl="0">
              <a:spcBef>
                <a:spcPts val="0"/>
              </a:spcBef>
              <a:buNone/>
            </a:pPr>
            <a:r>
              <a:rPr lang="en" sz="1800">
                <a:latin typeface="Roboto Mono"/>
                <a:ea typeface="Roboto Mono"/>
                <a:cs typeface="Roboto Mono"/>
                <a:sym typeface="Roboto Mono"/>
              </a:rPr>
              <a:t>5 apples + 3 oranges = </a:t>
            </a:r>
          </a:p>
          <a:p>
            <a:pPr lvl="0" algn="ctr" rtl="0">
              <a:spcBef>
                <a:spcPts val="0"/>
              </a:spcBef>
              <a:buNone/>
            </a:pPr>
            <a:r>
              <a:rPr lang="en" sz="1800">
                <a:latin typeface="Roboto Mono"/>
                <a:ea typeface="Roboto Mono"/>
                <a:cs typeface="Roboto Mono"/>
                <a:sym typeface="Roboto Mono"/>
              </a:rPr>
              <a:t>how many fruits?</a:t>
            </a:r>
            <a:r>
              <a:rPr lang="en">
                <a:latin typeface="Roboto Mono"/>
                <a:ea typeface="Roboto Mono"/>
                <a:cs typeface="Roboto Mono"/>
                <a:sym typeface="Roboto Mono"/>
              </a:rPr>
              <a:t> </a:t>
            </a:r>
          </a:p>
        </p:txBody>
      </p:sp>
      <p:pic>
        <p:nvPicPr>
          <p:cNvPr id="193" name="Shape 193"/>
          <p:cNvPicPr preferRelativeResize="0"/>
          <p:nvPr/>
        </p:nvPicPr>
        <p:blipFill>
          <a:blip r:embed="rId3">
            <a:alphaModFix/>
          </a:blip>
          <a:stretch>
            <a:fillRect/>
          </a:stretch>
        </p:blipFill>
        <p:spPr>
          <a:xfrm>
            <a:off x="1422775" y="2903537"/>
            <a:ext cx="1574642" cy="1383338"/>
          </a:xfrm>
          <a:prstGeom prst="rect">
            <a:avLst/>
          </a:prstGeom>
          <a:noFill/>
          <a:ln>
            <a:noFill/>
          </a:ln>
        </p:spPr>
      </p:pic>
      <p:pic>
        <p:nvPicPr>
          <p:cNvPr id="194" name="Shape 194"/>
          <p:cNvPicPr preferRelativeResize="0"/>
          <p:nvPr/>
        </p:nvPicPr>
        <p:blipFill>
          <a:blip r:embed="rId4">
            <a:alphaModFix/>
          </a:blip>
          <a:stretch>
            <a:fillRect/>
          </a:stretch>
        </p:blipFill>
        <p:spPr>
          <a:xfrm>
            <a:off x="365525" y="1598949"/>
            <a:ext cx="3689150" cy="1126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4391300" y="1853925"/>
            <a:ext cx="4458900" cy="994200"/>
          </a:xfrm>
          <a:prstGeom prst="rect">
            <a:avLst/>
          </a:prstGeom>
        </p:spPr>
        <p:txBody>
          <a:bodyPr lIns="91425" tIns="91425" rIns="91425" bIns="91425" anchor="t" anchorCtr="0">
            <a:noAutofit/>
          </a:bodyPr>
          <a:lstStyle/>
          <a:p>
            <a:pPr lvl="0" algn="ctr">
              <a:spcBef>
                <a:spcPts val="0"/>
              </a:spcBef>
              <a:buNone/>
            </a:pPr>
            <a:r>
              <a:rPr lang="en">
                <a:latin typeface="Roboto Mono"/>
                <a:ea typeface="Roboto Mono"/>
                <a:cs typeface="Roboto Mono"/>
                <a:sym typeface="Roboto Mono"/>
              </a:rPr>
              <a:t>  Guess the famous computer scientist!</a:t>
            </a:r>
          </a:p>
        </p:txBody>
      </p:sp>
      <p:pic>
        <p:nvPicPr>
          <p:cNvPr id="201" name="Shape 201" descr="Grace_Hopper_and_UNIVAC.jpg"/>
          <p:cNvPicPr preferRelativeResize="0"/>
          <p:nvPr/>
        </p:nvPicPr>
        <p:blipFill>
          <a:blip r:embed="rId3">
            <a:alphaModFix/>
          </a:blip>
          <a:stretch>
            <a:fillRect/>
          </a:stretch>
        </p:blipFill>
        <p:spPr>
          <a:xfrm>
            <a:off x="271475" y="627625"/>
            <a:ext cx="4003875" cy="3410474"/>
          </a:xfrm>
          <a:prstGeom prst="rect">
            <a:avLst/>
          </a:prstGeom>
          <a:noFill/>
          <a:ln>
            <a:noFill/>
          </a:ln>
        </p:spPr>
      </p:pic>
      <p:sp>
        <p:nvSpPr>
          <p:cNvPr id="202" name="Shape 202"/>
          <p:cNvSpPr/>
          <p:nvPr/>
        </p:nvSpPr>
        <p:spPr>
          <a:xfrm flipH="1">
            <a:off x="7000049" y="4357587"/>
            <a:ext cx="2096700" cy="739200"/>
          </a:xfrm>
          <a:prstGeom prst="rect">
            <a:avLst/>
          </a:prstGeom>
          <a:solidFill>
            <a:schemeClr val="dk2"/>
          </a:solidFill>
          <a:ln>
            <a:noFill/>
          </a:ln>
        </p:spPr>
        <p:txBody>
          <a:bodyPr lIns="91425" tIns="45700" rIns="91425" bIns="45700" anchor="ctr" anchorCtr="0">
            <a:noAutofit/>
          </a:bodyPr>
          <a:lstStyle/>
          <a:p>
            <a:pPr marL="0" marR="0" lvl="0" indent="0" algn="l" rt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5167875" y="1771000"/>
            <a:ext cx="3300000" cy="1173900"/>
          </a:xfrm>
          <a:prstGeom prst="rect">
            <a:avLst/>
          </a:prstGeom>
          <a:noFill/>
          <a:ln>
            <a:noFill/>
          </a:ln>
        </p:spPr>
        <p:txBody>
          <a:bodyPr lIns="91425" tIns="45700" rIns="91425" bIns="45700" anchor="t" anchorCtr="0">
            <a:noAutofit/>
          </a:bodyPr>
          <a:lstStyle/>
          <a:p>
            <a:pPr marL="0" marR="0" lvl="0" indent="0" algn="ctr" rtl="0">
              <a:spcBef>
                <a:spcPts val="480"/>
              </a:spcBef>
              <a:spcAft>
                <a:spcPts val="0"/>
              </a:spcAft>
              <a:buClr>
                <a:schemeClr val="lt1"/>
              </a:buClr>
              <a:buSzPct val="25000"/>
              <a:buFont typeface="Arial"/>
              <a:buNone/>
            </a:pPr>
            <a:r>
              <a:rPr lang="en" sz="2400" i="0" u="none" strike="noStrike" cap="none">
                <a:solidFill>
                  <a:schemeClr val="lt1"/>
                </a:solidFill>
                <a:latin typeface="Roboto Mono"/>
                <a:ea typeface="Roboto Mono"/>
                <a:cs typeface="Roboto Mono"/>
                <a:sym typeface="Roboto Mono"/>
              </a:rPr>
              <a:t>Debugging</a:t>
            </a:r>
          </a:p>
          <a:p>
            <a:pPr marL="0" marR="0" lvl="0" indent="0" algn="ctr" rtl="0">
              <a:spcBef>
                <a:spcPts val="480"/>
              </a:spcBef>
              <a:spcAft>
                <a:spcPts val="0"/>
              </a:spcAft>
              <a:buClr>
                <a:schemeClr val="lt1"/>
              </a:buClr>
              <a:buSzPct val="25000"/>
              <a:buFont typeface="Arial"/>
              <a:buNone/>
            </a:pPr>
            <a:r>
              <a:rPr lang="en" sz="1800">
                <a:latin typeface="Roboto Mono"/>
                <a:ea typeface="Roboto Mono"/>
                <a:cs typeface="Roboto Mono"/>
                <a:sym typeface="Roboto Mono"/>
              </a:rPr>
              <a:t>(identifying and correcting errors)</a:t>
            </a: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sz="2400" i="0" u="none" strike="noStrike" cap="none">
              <a:solidFill>
                <a:schemeClr val="lt1"/>
              </a:solidFill>
              <a:latin typeface="Roboto Mono"/>
              <a:ea typeface="Roboto Mono"/>
              <a:cs typeface="Roboto Mono"/>
              <a:sym typeface="Roboto Mono"/>
            </a:endParaRPr>
          </a:p>
        </p:txBody>
      </p:sp>
      <p:pic>
        <p:nvPicPr>
          <p:cNvPr id="209" name="Shape 209"/>
          <p:cNvPicPr preferRelativeResize="0"/>
          <p:nvPr/>
        </p:nvPicPr>
        <p:blipFill rotWithShape="1">
          <a:blip r:embed="rId3">
            <a:alphaModFix/>
          </a:blip>
          <a:srcRect/>
          <a:stretch/>
        </p:blipFill>
        <p:spPr>
          <a:xfrm>
            <a:off x="222450" y="444125"/>
            <a:ext cx="4060200" cy="3837300"/>
          </a:xfrm>
          <a:prstGeom prst="rect">
            <a:avLst/>
          </a:prstGeom>
          <a:noFill/>
          <a:ln>
            <a:noFill/>
          </a:ln>
        </p:spPr>
      </p:pic>
      <p:sp>
        <p:nvSpPr>
          <p:cNvPr id="210" name="Shape 210"/>
          <p:cNvSpPr/>
          <p:nvPr/>
        </p:nvSpPr>
        <p:spPr>
          <a:xfrm flipH="1">
            <a:off x="8053949" y="4468998"/>
            <a:ext cx="1042800" cy="627900"/>
          </a:xfrm>
          <a:prstGeom prst="rect">
            <a:avLst/>
          </a:prstGeom>
          <a:solidFill>
            <a:schemeClr val="dk2"/>
          </a:solidFill>
          <a:ln>
            <a:noFill/>
          </a:ln>
        </p:spPr>
        <p:txBody>
          <a:bodyPr lIns="91425" tIns="45700" rIns="91425" bIns="45700" anchor="ctr" anchorCtr="0">
            <a:noAutofit/>
          </a:bodyPr>
          <a:lstStyle/>
          <a:p>
            <a:pPr marL="0" marR="0" lvl="0" indent="0" algn="l" rt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Shape 216"/>
          <p:cNvPicPr preferRelativeResize="0"/>
          <p:nvPr/>
        </p:nvPicPr>
        <p:blipFill rotWithShape="1">
          <a:blip r:embed="rId3">
            <a:alphaModFix/>
          </a:blip>
          <a:srcRect/>
          <a:stretch/>
        </p:blipFill>
        <p:spPr>
          <a:xfrm>
            <a:off x="-394575" y="-1289425"/>
            <a:ext cx="9690300" cy="7267800"/>
          </a:xfrm>
          <a:prstGeom prst="rect">
            <a:avLst/>
          </a:prstGeom>
          <a:noFill/>
          <a:ln>
            <a:noFill/>
          </a:ln>
        </p:spPr>
      </p:pic>
      <p:sp>
        <p:nvSpPr>
          <p:cNvPr id="217" name="Shape 217"/>
          <p:cNvSpPr/>
          <p:nvPr/>
        </p:nvSpPr>
        <p:spPr>
          <a:xfrm flipH="1">
            <a:off x="-207100" y="0"/>
            <a:ext cx="6200400" cy="965100"/>
          </a:xfrm>
          <a:prstGeom prst="rect">
            <a:avLst/>
          </a:prstGeom>
          <a:solidFill>
            <a:srgbClr val="33AFF7"/>
          </a:solidFill>
          <a:ln>
            <a:noFill/>
          </a:ln>
        </p:spPr>
        <p:txBody>
          <a:bodyPr lIns="91425" tIns="45700" rIns="91425" bIns="45700" anchor="ctr" anchorCtr="0">
            <a:noAutofit/>
          </a:bodyPr>
          <a:lstStyle/>
          <a:p>
            <a:pPr lvl="0" algn="ctr" rtl="0">
              <a:spcBef>
                <a:spcPts val="0"/>
              </a:spcBef>
              <a:buNone/>
            </a:pPr>
            <a:r>
              <a:rPr lang="en" sz="3000">
                <a:solidFill>
                  <a:schemeClr val="lt1"/>
                </a:solidFill>
                <a:latin typeface="Roboto Mono"/>
                <a:ea typeface="Roboto Mono"/>
                <a:cs typeface="Roboto Mono"/>
                <a:sym typeface="Roboto Mono"/>
              </a:rPr>
              <a:t>What is the map showing?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4583050" y="661250"/>
            <a:ext cx="4482599" cy="3807600"/>
          </a:xfrm>
          <a:prstGeom prst="rect">
            <a:avLst/>
          </a:prstGeom>
          <a:noFill/>
          <a:ln>
            <a:noFill/>
          </a:ln>
        </p:spPr>
        <p:txBody>
          <a:bodyPr lIns="91425" tIns="45700" rIns="91425" bIns="45700" anchor="t" anchorCtr="0">
            <a:noAutofit/>
          </a:bodyPr>
          <a:lstStyle/>
          <a:p>
            <a:pPr marL="0" marR="0" lvl="0" indent="0" rtl="0">
              <a:spcBef>
                <a:spcPts val="0"/>
              </a:spcBef>
              <a:spcAft>
                <a:spcPts val="0"/>
              </a:spcAft>
              <a:buClr>
                <a:schemeClr val="lt1"/>
              </a:buClr>
              <a:buSzPct val="25000"/>
              <a:buFont typeface="Arial"/>
              <a:buNone/>
            </a:pPr>
            <a:endParaRPr sz="2700">
              <a:latin typeface="Roboto Mono"/>
              <a:ea typeface="Roboto Mono"/>
              <a:cs typeface="Roboto Mono"/>
              <a:sym typeface="Roboto Mono"/>
            </a:endParaRPr>
          </a:p>
          <a:p>
            <a:pPr marL="0" marR="0" lvl="0" indent="0" rtl="0">
              <a:spcBef>
                <a:spcPts val="0"/>
              </a:spcBef>
              <a:spcAft>
                <a:spcPts val="0"/>
              </a:spcAft>
              <a:buClr>
                <a:schemeClr val="lt1"/>
              </a:buClr>
              <a:buSzPct val="25000"/>
              <a:buFont typeface="Arial"/>
              <a:buNone/>
            </a:pPr>
            <a:endParaRPr sz="2700">
              <a:latin typeface="Roboto Mono"/>
              <a:ea typeface="Roboto Mono"/>
              <a:cs typeface="Roboto Mono"/>
              <a:sym typeface="Roboto Mono"/>
            </a:endParaRPr>
          </a:p>
          <a:p>
            <a:pPr marL="0" marR="0" lvl="0" indent="0" algn="ctr" rtl="0">
              <a:spcBef>
                <a:spcPts val="0"/>
              </a:spcBef>
              <a:spcAft>
                <a:spcPts val="0"/>
              </a:spcAft>
              <a:buClr>
                <a:schemeClr val="lt1"/>
              </a:buClr>
              <a:buSzPct val="25000"/>
              <a:buFont typeface="Arial"/>
              <a:buNone/>
            </a:pPr>
            <a:r>
              <a:rPr lang="en" sz="2700">
                <a:latin typeface="Roboto Mono"/>
                <a:ea typeface="Roboto Mono"/>
                <a:cs typeface="Roboto Mono"/>
                <a:sym typeface="Roboto Mono"/>
              </a:rPr>
              <a:t>What does WWW. </a:t>
            </a:r>
          </a:p>
          <a:p>
            <a:pPr marL="0" marR="0" lvl="0" indent="0" algn="ctr" rtl="0">
              <a:spcBef>
                <a:spcPts val="0"/>
              </a:spcBef>
              <a:spcAft>
                <a:spcPts val="0"/>
              </a:spcAft>
              <a:buClr>
                <a:schemeClr val="lt1"/>
              </a:buClr>
              <a:buSzPct val="25000"/>
              <a:buFont typeface="Arial"/>
              <a:buNone/>
            </a:pPr>
            <a:r>
              <a:rPr lang="en" sz="2700">
                <a:latin typeface="Roboto Mono"/>
                <a:ea typeface="Roboto Mono"/>
                <a:cs typeface="Roboto Mono"/>
                <a:sym typeface="Roboto Mono"/>
              </a:rPr>
              <a:t>stand for? </a:t>
            </a:r>
          </a:p>
          <a:p>
            <a:pPr marL="0" marR="0" lvl="0" indent="0" algn="ctr" rtl="0">
              <a:spcBef>
                <a:spcPts val="0"/>
              </a:spcBef>
              <a:spcAft>
                <a:spcPts val="0"/>
              </a:spcAft>
              <a:buClr>
                <a:schemeClr val="lt1"/>
              </a:buClr>
              <a:buSzPct val="25000"/>
              <a:buFont typeface="Arial"/>
              <a:buNone/>
            </a:pPr>
            <a:endParaRPr sz="2700">
              <a:latin typeface="Roboto Mono"/>
              <a:ea typeface="Roboto Mono"/>
              <a:cs typeface="Roboto Mono"/>
              <a:sym typeface="Roboto Mono"/>
            </a:endParaRPr>
          </a:p>
          <a:p>
            <a:pPr marL="0" marR="0" lvl="0" indent="0" algn="ctr" rtl="0">
              <a:spcBef>
                <a:spcPts val="0"/>
              </a:spcBef>
              <a:spcAft>
                <a:spcPts val="0"/>
              </a:spcAft>
              <a:buClr>
                <a:schemeClr val="lt1"/>
              </a:buClr>
              <a:buSzPct val="25000"/>
              <a:buFont typeface="Arial"/>
              <a:buNone/>
            </a:pPr>
            <a:r>
              <a:rPr lang="en" sz="2700">
                <a:latin typeface="Roboto Mono"/>
                <a:ea typeface="Roboto Mono"/>
                <a:cs typeface="Roboto Mono"/>
                <a:sym typeface="Roboto Mono"/>
              </a:rPr>
              <a:t>And what does it do?</a:t>
            </a:r>
          </a:p>
          <a:p>
            <a:pPr marL="0" marR="0" lvl="0" indent="0" algn="ctr" rtl="0">
              <a:spcBef>
                <a:spcPts val="480"/>
              </a:spcBef>
              <a:buClr>
                <a:schemeClr val="lt1"/>
              </a:buClr>
              <a:buSzPct val="25000"/>
              <a:buFont typeface="Arial"/>
              <a:buNone/>
            </a:pPr>
            <a:endParaRPr sz="2700" i="0" u="none" strike="noStrike" cap="none">
              <a:solidFill>
                <a:schemeClr val="lt1"/>
              </a:solidFill>
              <a:latin typeface="Roboto Mono"/>
              <a:ea typeface="Roboto Mono"/>
              <a:cs typeface="Roboto Mono"/>
              <a:sym typeface="Roboto Mono"/>
            </a:endParaRPr>
          </a:p>
        </p:txBody>
      </p:sp>
      <p:sp>
        <p:nvSpPr>
          <p:cNvPr id="224" name="Shape 224"/>
          <p:cNvSpPr txBox="1"/>
          <p:nvPr/>
        </p:nvSpPr>
        <p:spPr>
          <a:xfrm>
            <a:off x="245125" y="237960"/>
            <a:ext cx="1605300" cy="3692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225" name="Shape 225"/>
          <p:cNvSpPr/>
          <p:nvPr/>
        </p:nvSpPr>
        <p:spPr>
          <a:xfrm flipH="1">
            <a:off x="8198400" y="4388075"/>
            <a:ext cx="945600" cy="699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chemeClr val="lt1"/>
              </a:solidFill>
              <a:latin typeface="Calibri"/>
              <a:ea typeface="Calibri"/>
              <a:cs typeface="Calibri"/>
              <a:sym typeface="Calibri"/>
            </a:endParaRPr>
          </a:p>
        </p:txBody>
      </p:sp>
      <p:pic>
        <p:nvPicPr>
          <p:cNvPr id="226" name="Shape 226" descr="www.jpg"/>
          <p:cNvPicPr preferRelativeResize="0"/>
          <p:nvPr/>
        </p:nvPicPr>
        <p:blipFill>
          <a:blip r:embed="rId3">
            <a:alphaModFix/>
          </a:blip>
          <a:stretch>
            <a:fillRect/>
          </a:stretch>
        </p:blipFill>
        <p:spPr>
          <a:xfrm>
            <a:off x="683562" y="1231550"/>
            <a:ext cx="3305175" cy="2667000"/>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732</Words>
  <Application>Microsoft Office PowerPoint</Application>
  <PresentationFormat>On-screen Show (16:9)</PresentationFormat>
  <Paragraphs>153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Roboto Mono</vt:lpstr>
      <vt:lpstr>Calibri</vt:lpstr>
      <vt:lpstr>Open Sans</vt:lpstr>
      <vt:lpstr>Thème Office</vt:lpstr>
      <vt:lpstr>Slide 1</vt:lpstr>
      <vt:lpstr>Slide 2</vt:lpstr>
      <vt:lpstr>Slide 3</vt:lpstr>
      <vt:lpstr>Slide 4</vt:lpstr>
      <vt:lpstr>Slide 5</vt:lpstr>
      <vt:lpstr>Slide 6</vt:lpstr>
      <vt:lpstr>Slide 7</vt:lpstr>
      <vt:lpstr>Slide 8</vt:lpstr>
      <vt:lpstr>Slide 9</vt:lpstr>
      <vt:lpstr>Slide 10</vt:lpstr>
      <vt:lpstr>Hardware =  hard drive, memory etc…</vt:lpstr>
      <vt:lpstr>What does the word code mean to you?  </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katelissitsa</dc:creator>
  <cp:lastModifiedBy>katelissitsa</cp:lastModifiedBy>
  <cp:revision>1</cp:revision>
  <dcterms:modified xsi:type="dcterms:W3CDTF">2017-08-23T13:40:18Z</dcterms:modified>
</cp:coreProperties>
</file>